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414" r:id="rId3"/>
    <p:sldId id="415" r:id="rId4"/>
    <p:sldId id="416" r:id="rId5"/>
    <p:sldId id="417" r:id="rId6"/>
    <p:sldId id="418" r:id="rId7"/>
    <p:sldId id="419" r:id="rId8"/>
    <p:sldId id="420" r:id="rId9"/>
    <p:sldId id="421" r:id="rId10"/>
    <p:sldId id="422" r:id="rId11"/>
    <p:sldId id="425" r:id="rId12"/>
    <p:sldId id="424" r:id="rId13"/>
    <p:sldId id="423" r:id="rId14"/>
    <p:sldId id="432" r:id="rId15"/>
    <p:sldId id="431" r:id="rId16"/>
    <p:sldId id="433" r:id="rId17"/>
    <p:sldId id="434" r:id="rId18"/>
    <p:sldId id="435" r:id="rId19"/>
    <p:sldId id="369" r:id="rId20"/>
    <p:sldId id="429" r:id="rId21"/>
    <p:sldId id="426" r:id="rId22"/>
    <p:sldId id="430" r:id="rId23"/>
    <p:sldId id="436" r:id="rId24"/>
    <p:sldId id="437" r:id="rId25"/>
    <p:sldId id="438" r:id="rId26"/>
    <p:sldId id="439" r:id="rId27"/>
    <p:sldId id="440" r:id="rId28"/>
    <p:sldId id="266" r:id="rId2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708EA-315F-4D86-ABCC-B7C38AE23A80}" type="datetimeFigureOut">
              <a:rPr lang="es-CO" smtClean="0"/>
              <a:t>16/05/2023</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910F1-12DE-4C32-A7D9-D4C71BD75961}" type="slidenum">
              <a:rPr lang="es-CO" smtClean="0"/>
              <a:t>‹#›</a:t>
            </a:fld>
            <a:endParaRPr lang="es-CO"/>
          </a:p>
        </p:txBody>
      </p:sp>
    </p:spTree>
    <p:extLst>
      <p:ext uri="{BB962C8B-B14F-4D97-AF65-F5344CB8AC3E}">
        <p14:creationId xmlns:p14="http://schemas.microsoft.com/office/powerpoint/2010/main" val="333662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19</a:t>
            </a:fld>
            <a:endParaRPr lang="es-CO" altLang="es-CO"/>
          </a:p>
        </p:txBody>
      </p:sp>
    </p:spTree>
    <p:extLst>
      <p:ext uri="{BB962C8B-B14F-4D97-AF65-F5344CB8AC3E}">
        <p14:creationId xmlns:p14="http://schemas.microsoft.com/office/powerpoint/2010/main" val="405314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20</a:t>
            </a:fld>
            <a:endParaRPr lang="es-CO" altLang="es-CO"/>
          </a:p>
        </p:txBody>
      </p:sp>
    </p:spTree>
    <p:extLst>
      <p:ext uri="{BB962C8B-B14F-4D97-AF65-F5344CB8AC3E}">
        <p14:creationId xmlns:p14="http://schemas.microsoft.com/office/powerpoint/2010/main" val="45042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21</a:t>
            </a:fld>
            <a:endParaRPr lang="es-CO" altLang="es-CO"/>
          </a:p>
        </p:txBody>
      </p:sp>
    </p:spTree>
    <p:extLst>
      <p:ext uri="{BB962C8B-B14F-4D97-AF65-F5344CB8AC3E}">
        <p14:creationId xmlns:p14="http://schemas.microsoft.com/office/powerpoint/2010/main" val="35751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22</a:t>
            </a:fld>
            <a:endParaRPr lang="es-CO" altLang="es-CO"/>
          </a:p>
        </p:txBody>
      </p:sp>
    </p:spTree>
    <p:extLst>
      <p:ext uri="{BB962C8B-B14F-4D97-AF65-F5344CB8AC3E}">
        <p14:creationId xmlns:p14="http://schemas.microsoft.com/office/powerpoint/2010/main" val="39358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23</a:t>
            </a:fld>
            <a:endParaRPr lang="es-CO" altLang="es-CO"/>
          </a:p>
        </p:txBody>
      </p:sp>
    </p:spTree>
    <p:extLst>
      <p:ext uri="{BB962C8B-B14F-4D97-AF65-F5344CB8AC3E}">
        <p14:creationId xmlns:p14="http://schemas.microsoft.com/office/powerpoint/2010/main" val="2227140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24</a:t>
            </a:fld>
            <a:endParaRPr lang="es-CO" altLang="es-CO"/>
          </a:p>
        </p:txBody>
      </p:sp>
    </p:spTree>
    <p:extLst>
      <p:ext uri="{BB962C8B-B14F-4D97-AF65-F5344CB8AC3E}">
        <p14:creationId xmlns:p14="http://schemas.microsoft.com/office/powerpoint/2010/main" val="393230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25</a:t>
            </a:fld>
            <a:endParaRPr lang="es-CO" altLang="es-CO"/>
          </a:p>
        </p:txBody>
      </p:sp>
    </p:spTree>
    <p:extLst>
      <p:ext uri="{BB962C8B-B14F-4D97-AF65-F5344CB8AC3E}">
        <p14:creationId xmlns:p14="http://schemas.microsoft.com/office/powerpoint/2010/main" val="3363224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26</a:t>
            </a:fld>
            <a:endParaRPr lang="es-CO" altLang="es-CO"/>
          </a:p>
        </p:txBody>
      </p:sp>
    </p:spTree>
    <p:extLst>
      <p:ext uri="{BB962C8B-B14F-4D97-AF65-F5344CB8AC3E}">
        <p14:creationId xmlns:p14="http://schemas.microsoft.com/office/powerpoint/2010/main" val="298539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Marcador de imagen de diapositiva 1">
            <a:extLst>
              <a:ext uri="{FF2B5EF4-FFF2-40B4-BE49-F238E27FC236}">
                <a16:creationId xmlns:a16="http://schemas.microsoft.com/office/drawing/2014/main" id="{37AB68B1-1143-4986-B111-C255546F93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Marcador de notas 2">
            <a:extLst>
              <a:ext uri="{FF2B5EF4-FFF2-40B4-BE49-F238E27FC236}">
                <a16:creationId xmlns:a16="http://schemas.microsoft.com/office/drawing/2014/main" id="{F10B5C9D-299B-4EBF-9E0A-6B598E67C6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O" altLang="es-CO" u="sng"/>
          </a:p>
        </p:txBody>
      </p:sp>
      <p:sp>
        <p:nvSpPr>
          <p:cNvPr id="110596" name="Marcador de número de diapositiva 3">
            <a:extLst>
              <a:ext uri="{FF2B5EF4-FFF2-40B4-BE49-F238E27FC236}">
                <a16:creationId xmlns:a16="http://schemas.microsoft.com/office/drawing/2014/main" id="{2E891324-082D-49F8-BBE9-DB23E8368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1083C7-E139-4315-AE26-3A8BFF0F9E48}" type="slidenum">
              <a:rPr lang="es-CO" altLang="es-CO" smtClean="0"/>
              <a:pPr/>
              <a:t>27</a:t>
            </a:fld>
            <a:endParaRPr lang="es-CO" altLang="es-CO"/>
          </a:p>
        </p:txBody>
      </p:sp>
    </p:spTree>
    <p:extLst>
      <p:ext uri="{BB962C8B-B14F-4D97-AF65-F5344CB8AC3E}">
        <p14:creationId xmlns:p14="http://schemas.microsoft.com/office/powerpoint/2010/main" val="132813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7CEE-4406-42A0-9435-DDCAE84C49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F6087283-DA75-4894-9159-3403919A5F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16161D15-CE4A-4382-B81E-C81F1C55FAE9}"/>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53EFD18D-B9D3-4541-8B90-113B5865B6A4}"/>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508F512B-AC72-4FD5-A3B6-A2F632444B7E}"/>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273990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50EE-F822-40E2-B7C1-EDC410FE3E3C}"/>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8545ECB7-AA75-486C-B101-87EBBF4E7C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3FA34D8E-DB1B-4EF5-B3C1-55052819469D}"/>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0C79438E-5545-4F7D-A6AD-67956525C0B5}"/>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9FB9AEE9-46EB-4BAC-92F6-930EC7D0CB23}"/>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404344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51167-9743-43FB-BAF6-267A913660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67BA6D3B-8398-4E02-A315-0460FB6413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34F3F037-E72F-40B6-AA75-B93292934764}"/>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EFE10825-045B-456F-B18F-68217113C427}"/>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8CD7CF4E-7C50-4A9F-91D6-3CB093AFD976}"/>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3002635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1859933" y="4798491"/>
            <a:ext cx="4250000" cy="1048000"/>
          </a:xfrm>
          <a:prstGeom prst="rect">
            <a:avLst/>
          </a:prstGeom>
        </p:spPr>
        <p:txBody>
          <a:bodyPr spcFirstLastPara="1" lIns="91425" tIns="91425" rIns="91425" bIns="91425" anchor="t">
            <a:noAutofit/>
          </a:bodyPr>
          <a:lstStyle>
            <a:lvl1pPr lvl="0" rtl="0">
              <a:lnSpc>
                <a:spcPct val="90000"/>
              </a:lnSpc>
              <a:spcBef>
                <a:spcPts val="0"/>
              </a:spcBef>
              <a:spcAft>
                <a:spcPts val="0"/>
              </a:spcAft>
              <a:buSzPts val="1800"/>
              <a:buFont typeface="Catamaran"/>
              <a:buNone/>
              <a:defRPr sz="1800">
                <a:latin typeface="Catamaran"/>
                <a:ea typeface="Catamaran"/>
                <a:cs typeface="Catamaran"/>
                <a:sym typeface="Catamaran"/>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 name="Google Shape;53;p14"/>
          <p:cNvSpPr txBox="1">
            <a:spLocks noGrp="1"/>
          </p:cNvSpPr>
          <p:nvPr>
            <p:ph type="subTitle" idx="1"/>
          </p:nvPr>
        </p:nvSpPr>
        <p:spPr>
          <a:xfrm>
            <a:off x="1859933" y="883700"/>
            <a:ext cx="4850800" cy="3356000"/>
          </a:xfrm>
          <a:prstGeom prst="rect">
            <a:avLst/>
          </a:prstGeom>
        </p:spPr>
        <p:txBody>
          <a:bodyPr spcFirstLastPara="1" lIns="91425" tIns="91425" rIns="91425" bIns="91425">
            <a:noAutofit/>
          </a:bodyPr>
          <a:lstStyle>
            <a:lvl1pPr lvl="0" rtl="0">
              <a:lnSpc>
                <a:spcPct val="100000"/>
              </a:lnSpc>
              <a:spcBef>
                <a:spcPts val="0"/>
              </a:spcBef>
              <a:spcAft>
                <a:spcPts val="0"/>
              </a:spcAft>
              <a:buSzPts val="2700"/>
              <a:buFont typeface="Architects Daughter"/>
              <a:buNone/>
              <a:defRPr sz="2700">
                <a:latin typeface="Architects Daughter"/>
                <a:ea typeface="Architects Daughter"/>
                <a:cs typeface="Architects Daughter"/>
                <a:sym typeface="Architects Daughter"/>
              </a:defRPr>
            </a:lvl1pPr>
            <a:lvl2pPr lvl="1"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2pPr>
            <a:lvl3pPr lvl="2"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3pPr>
            <a:lvl4pPr lvl="3"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4pPr>
            <a:lvl5pPr lvl="4"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5pPr>
            <a:lvl6pPr lvl="5"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6pPr>
            <a:lvl7pPr lvl="6"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7pPr>
            <a:lvl8pPr lvl="7"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8pPr>
            <a:lvl9pPr lvl="8" rtl="0">
              <a:lnSpc>
                <a:spcPct val="100000"/>
              </a:lnSpc>
              <a:spcBef>
                <a:spcPts val="0"/>
              </a:spcBef>
              <a:spcAft>
                <a:spcPts val="0"/>
              </a:spcAft>
              <a:buSzPts val="2800"/>
              <a:buFont typeface="Architects Daughter"/>
              <a:buNone/>
              <a:defRPr sz="2800">
                <a:latin typeface="Architects Daughter"/>
                <a:ea typeface="Architects Daughter"/>
                <a:cs typeface="Architects Daughter"/>
                <a:sym typeface="Architects Daughter"/>
              </a:defRPr>
            </a:lvl9pPr>
          </a:lstStyle>
          <a:p>
            <a:endParaRPr/>
          </a:p>
        </p:txBody>
      </p:sp>
    </p:spTree>
    <p:extLst>
      <p:ext uri="{BB962C8B-B14F-4D97-AF65-F5344CB8AC3E}">
        <p14:creationId xmlns:p14="http://schemas.microsoft.com/office/powerpoint/2010/main" val="15364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9EF2-AB95-4F8C-8C31-D9C1DB2C6F89}"/>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4AD1CE2A-1124-428B-936D-616660959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E9AF91A6-364F-4568-92D6-BD728414C3DF}"/>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C9B9DAB3-FAB8-4EAC-997A-518EC62AD0F5}"/>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D53BE840-B93C-49E6-8738-FCE3AA19C857}"/>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425250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6730-F839-4D2E-B22D-6D4C496FF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960A1D3D-8D94-4955-93ED-9BAF30FA76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1EF7C-CA7C-4838-B4C3-F7C741FD0F44}"/>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2384E8C7-FBA8-4C20-B7D0-3BFECEF2E570}"/>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0A525B3B-F2A0-48FC-94B1-FF570060BF08}"/>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129032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4E1B-EAA5-46E2-BB53-A3D08FDF072D}"/>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5A66B50B-5CC8-4AE8-B18D-B504A5C2B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526F56C6-B51E-43D2-BD6E-54D48CD03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30E9EA28-2A5A-4761-B4B7-5A46D7EF1317}"/>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6" name="Footer Placeholder 5">
            <a:extLst>
              <a:ext uri="{FF2B5EF4-FFF2-40B4-BE49-F238E27FC236}">
                <a16:creationId xmlns:a16="http://schemas.microsoft.com/office/drawing/2014/main" id="{BD93E04E-BFAF-4FB5-995B-5C2E3EC58FF3}"/>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8472E8FE-004D-4E8A-B1CF-3E641B014743}"/>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322792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E8FA-6181-4616-95EC-5E7BA9226427}"/>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24F53111-296B-4D57-8F9F-C10ECE4E9B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F8662A-67D0-455C-8CB4-F7A3E46765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E9135046-2275-4F66-83E3-855D4DE3DF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B079FE-7FF5-4B04-B9E5-69318E915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E5EA1133-2F6E-4AC5-9DB7-C149CD731E45}"/>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8" name="Footer Placeholder 7">
            <a:extLst>
              <a:ext uri="{FF2B5EF4-FFF2-40B4-BE49-F238E27FC236}">
                <a16:creationId xmlns:a16="http://schemas.microsoft.com/office/drawing/2014/main" id="{66A4EA6E-ED57-4B3B-ABE3-C57684BA8148}"/>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6F54DCFB-2487-4744-915F-4F85CDA7BEDE}"/>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539471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8117-2E24-4241-AEF9-5B30965C8DA4}"/>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4A52E1B3-43CA-4ACE-A2B6-ABB90249635A}"/>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4" name="Footer Placeholder 3">
            <a:extLst>
              <a:ext uri="{FF2B5EF4-FFF2-40B4-BE49-F238E27FC236}">
                <a16:creationId xmlns:a16="http://schemas.microsoft.com/office/drawing/2014/main" id="{184C881E-8B21-4EF2-BFA9-558DD8679391}"/>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A7AD4F8D-D743-4716-A5F3-F7CFF0F1B06C}"/>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9166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21DAC-AD3B-498F-B927-E52305FE5A4F}"/>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3" name="Footer Placeholder 2">
            <a:extLst>
              <a:ext uri="{FF2B5EF4-FFF2-40B4-BE49-F238E27FC236}">
                <a16:creationId xmlns:a16="http://schemas.microsoft.com/office/drawing/2014/main" id="{098275CD-7290-4E43-9202-9A0013716F0C}"/>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FB3651E6-146D-4853-918A-00DC0A33930B}"/>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2689877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2C54-F067-4EE7-97A7-06EDE5BEC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B17D638-BDB1-4527-AAFA-341BDAA57E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7D66BC3B-50A3-427F-9959-E7307C483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D1980-60AD-4C8B-905F-422597A660F3}"/>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6" name="Footer Placeholder 5">
            <a:extLst>
              <a:ext uri="{FF2B5EF4-FFF2-40B4-BE49-F238E27FC236}">
                <a16:creationId xmlns:a16="http://schemas.microsoft.com/office/drawing/2014/main" id="{291F6352-36D7-4ECA-9BAF-E428657B1379}"/>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FBB8F494-42D9-4C2F-859E-A413ECDC4E1D}"/>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264169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832B8-A0E0-4BCB-9289-85ADDCDD6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FA6AF2CD-EAD1-4EFA-BEE4-22C14F0E5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B54314F4-EE90-48BE-AD71-745B331E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B12D31-102E-418B-BE4A-6D4B36299F44}"/>
              </a:ext>
            </a:extLst>
          </p:cNvPr>
          <p:cNvSpPr>
            <a:spLocks noGrp="1"/>
          </p:cNvSpPr>
          <p:nvPr>
            <p:ph type="dt" sz="half" idx="10"/>
          </p:nvPr>
        </p:nvSpPr>
        <p:spPr/>
        <p:txBody>
          <a:bodyPr/>
          <a:lstStyle/>
          <a:p>
            <a:fld id="{B1909140-C315-408E-AF04-B96D2546F74E}" type="datetimeFigureOut">
              <a:rPr lang="es-CO" smtClean="0"/>
              <a:t>16/05/2023</a:t>
            </a:fld>
            <a:endParaRPr lang="es-CO"/>
          </a:p>
        </p:txBody>
      </p:sp>
      <p:sp>
        <p:nvSpPr>
          <p:cNvPr id="6" name="Footer Placeholder 5">
            <a:extLst>
              <a:ext uri="{FF2B5EF4-FFF2-40B4-BE49-F238E27FC236}">
                <a16:creationId xmlns:a16="http://schemas.microsoft.com/office/drawing/2014/main" id="{427AD7F5-E0B7-404B-9A4C-2658873586C4}"/>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E2FA74ED-60B9-4719-B21C-6B71BC00D329}"/>
              </a:ext>
            </a:extLst>
          </p:cNvPr>
          <p:cNvSpPr>
            <a:spLocks noGrp="1"/>
          </p:cNvSpPr>
          <p:nvPr>
            <p:ph type="sldNum" sz="quarter" idx="12"/>
          </p:nvPr>
        </p:nvSpPr>
        <p:spPr/>
        <p:txBody>
          <a:bodyPr/>
          <a:lstStyle/>
          <a:p>
            <a:fld id="{EF9B5E51-9E44-4310-90F4-7EF9DED703F4}" type="slidenum">
              <a:rPr lang="es-CO" smtClean="0"/>
              <a:t>‹#›</a:t>
            </a:fld>
            <a:endParaRPr lang="es-CO"/>
          </a:p>
        </p:txBody>
      </p:sp>
    </p:spTree>
    <p:extLst>
      <p:ext uri="{BB962C8B-B14F-4D97-AF65-F5344CB8AC3E}">
        <p14:creationId xmlns:p14="http://schemas.microsoft.com/office/powerpoint/2010/main" val="556838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72039-AFF3-4FA9-BFE4-3EADFD9D1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A039A10C-58DA-4C1E-B94F-5ED8CE4F23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60545BC9-391D-421C-B9F8-7108940783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09140-C315-408E-AF04-B96D2546F74E}" type="datetimeFigureOut">
              <a:rPr lang="es-CO" smtClean="0"/>
              <a:t>16/05/2023</a:t>
            </a:fld>
            <a:endParaRPr lang="es-CO"/>
          </a:p>
        </p:txBody>
      </p:sp>
      <p:sp>
        <p:nvSpPr>
          <p:cNvPr id="5" name="Footer Placeholder 4">
            <a:extLst>
              <a:ext uri="{FF2B5EF4-FFF2-40B4-BE49-F238E27FC236}">
                <a16:creationId xmlns:a16="http://schemas.microsoft.com/office/drawing/2014/main" id="{10BB6EDF-6119-4E1B-AD18-86E210B03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5CE859E9-BE70-4F74-8673-3C891F639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B5E51-9E44-4310-90F4-7EF9DED703F4}" type="slidenum">
              <a:rPr lang="es-CO" smtClean="0"/>
              <a:t>‹#›</a:t>
            </a:fld>
            <a:endParaRPr lang="es-CO"/>
          </a:p>
        </p:txBody>
      </p:sp>
    </p:spTree>
    <p:extLst>
      <p:ext uri="{BB962C8B-B14F-4D97-AF65-F5344CB8AC3E}">
        <p14:creationId xmlns:p14="http://schemas.microsoft.com/office/powerpoint/2010/main" val="240459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microsoft.com/office/2017/06/relationships/model3d" Target="../media/model3d2.glb"/></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microsoft.com/office/2017/06/relationships/model3d" Target="../media/model3d2.glb"/></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5.png"/><Relationship Id="rId4" Type="http://schemas.microsoft.com/office/2017/06/relationships/model3d" Target="../media/model3d2.glb"/></Relationships>
</file>

<file path=ppt/slides/_rels/slide2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17/06/relationships/model3d" Target="../media/model3d2.glb"/><Relationship Id="rId4" Type="http://schemas.openxmlformats.org/officeDocument/2006/relationships/hyperlink" Target="https://getbootstrap.com/docs/4.0/getting-started/downloa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png"/><Relationship Id="rId4" Type="http://schemas.microsoft.com/office/2017/06/relationships/model3d" Target="../media/model3d2.glb"/></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png"/><Relationship Id="rId4" Type="http://schemas.microsoft.com/office/2017/06/relationships/model3d" Target="../media/model3d2.glb"/></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png"/><Relationship Id="rId4" Type="http://schemas.microsoft.com/office/2017/06/relationships/model3d" Target="../media/model3d2.glb"/></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png"/><Relationship Id="rId4" Type="http://schemas.microsoft.com/office/2017/06/relationships/model3d" Target="../media/model3d2.glb"/></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png"/><Relationship Id="rId4" Type="http://schemas.microsoft.com/office/2017/06/relationships/model3d" Target="../media/model3d2.glb"/></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7.svg"/><Relationship Id="rId18" Type="http://schemas.openxmlformats.org/officeDocument/2006/relationships/image" Target="../media/image32.png"/><Relationship Id="rId3" Type="http://schemas.openxmlformats.org/officeDocument/2006/relationships/image" Target="../media/image21.svg"/><Relationship Id="rId21" Type="http://schemas.openxmlformats.org/officeDocument/2006/relationships/image" Target="../media/image35.svg"/><Relationship Id="rId7" Type="http://schemas.openxmlformats.org/officeDocument/2006/relationships/image" Target="../media/image19.svg"/><Relationship Id="rId12" Type="http://schemas.openxmlformats.org/officeDocument/2006/relationships/image" Target="../media/image16.png"/><Relationship Id="rId17" Type="http://schemas.openxmlformats.org/officeDocument/2006/relationships/image" Target="../media/image31.svg"/><Relationship Id="rId25" Type="http://schemas.openxmlformats.org/officeDocument/2006/relationships/image" Target="../media/image37.svg"/><Relationship Id="rId2" Type="http://schemas.openxmlformats.org/officeDocument/2006/relationships/image" Target="../media/image20.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7.svg"/><Relationship Id="rId24" Type="http://schemas.openxmlformats.org/officeDocument/2006/relationships/image" Target="../media/image36.png"/><Relationship Id="rId5" Type="http://schemas.openxmlformats.org/officeDocument/2006/relationships/image" Target="../media/image23.svg"/><Relationship Id="rId15" Type="http://schemas.openxmlformats.org/officeDocument/2006/relationships/image" Target="../media/image29.svg"/><Relationship Id="rId23" Type="http://schemas.openxmlformats.org/officeDocument/2006/relationships/image" Target="../media/image4.svg"/><Relationship Id="rId10" Type="http://schemas.openxmlformats.org/officeDocument/2006/relationships/image" Target="../media/image26.png"/><Relationship Id="rId19" Type="http://schemas.openxmlformats.org/officeDocument/2006/relationships/image" Target="../media/image33.sv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28.png"/><Relationship Id="rId2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34831"/>
            <a:ext cx="12192000" cy="1723169"/>
          </a:xfrm>
          <a:prstGeom prst="rect">
            <a:avLst/>
          </a:prstGeom>
          <a:solidFill>
            <a:schemeClr val="bg2">
              <a:lumMod val="75000"/>
            </a:scheme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80040" y="4090271"/>
            <a:ext cx="3910725" cy="2182896"/>
          </a:xfrm>
          <a:prstGeom prst="rect">
            <a:avLst/>
          </a:prstGeom>
        </p:spPr>
      </p:pic>
      <p:sp>
        <p:nvSpPr>
          <p:cNvPr id="4" name="TextBox 4"/>
          <p:cNvSpPr txBox="1"/>
          <p:nvPr/>
        </p:nvSpPr>
        <p:spPr>
          <a:xfrm>
            <a:off x="2077422" y="604994"/>
            <a:ext cx="5459237" cy="820866"/>
          </a:xfrm>
          <a:prstGeom prst="rect">
            <a:avLst/>
          </a:prstGeom>
        </p:spPr>
        <p:txBody>
          <a:bodyPr lIns="0" tIns="0" rIns="0" bIns="0" rtlCol="0" anchor="t">
            <a:spAutoFit/>
          </a:bodyPr>
          <a:lstStyle/>
          <a:p>
            <a:pPr algn="ctr"/>
            <a:r>
              <a:rPr lang="en-US" sz="2667" b="1" dirty="0">
                <a:solidFill>
                  <a:srgbClr val="000000"/>
                </a:solidFill>
                <a:latin typeface="Telegraf Bold"/>
              </a:rPr>
              <a:t>NORMALIZACIÓN DE BASE DE DATOS</a:t>
            </a:r>
          </a:p>
        </p:txBody>
      </p:sp>
      <p:sp>
        <p:nvSpPr>
          <p:cNvPr id="5" name="TextBox 5"/>
          <p:cNvSpPr txBox="1"/>
          <p:nvPr/>
        </p:nvSpPr>
        <p:spPr>
          <a:xfrm>
            <a:off x="3710469" y="5559112"/>
            <a:ext cx="4771063" cy="395045"/>
          </a:xfrm>
          <a:prstGeom prst="rect">
            <a:avLst/>
          </a:prstGeom>
        </p:spPr>
        <p:txBody>
          <a:bodyPr lIns="0" tIns="0" rIns="0" bIns="0" rtlCol="0" anchor="t">
            <a:spAutoFit/>
          </a:bodyPr>
          <a:lstStyle/>
          <a:p>
            <a:pPr>
              <a:lnSpc>
                <a:spcPts val="3547"/>
              </a:lnSpc>
            </a:pPr>
            <a:r>
              <a:rPr lang="en-US" sz="2000" dirty="0" err="1">
                <a:solidFill>
                  <a:srgbClr val="000000"/>
                </a:solidFill>
                <a:latin typeface="Public Sans"/>
              </a:rPr>
              <a:t>Instructora</a:t>
            </a:r>
            <a:r>
              <a:rPr lang="en-US" sz="2000" dirty="0">
                <a:solidFill>
                  <a:srgbClr val="000000"/>
                </a:solidFill>
                <a:latin typeface="Public Sans"/>
              </a:rPr>
              <a:t>: Sonia Yamile Ortega Carrillo</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9245" y="1836101"/>
            <a:ext cx="2436353" cy="4437067"/>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7841" y="685800"/>
            <a:ext cx="1708359" cy="1793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254000" y="2006600"/>
            <a:ext cx="6096000" cy="2061718"/>
          </a:xfrm>
          <a:prstGeom prst="rect">
            <a:avLst/>
          </a:prstGeom>
          <a:noFill/>
        </p:spPr>
        <p:txBody>
          <a:bodyPr wrap="square">
            <a:spAutoFit/>
          </a:bodyPr>
          <a:lstStyle/>
          <a:p>
            <a:pPr algn="l"/>
            <a:r>
              <a:rPr lang="es-MX" sz="2133" dirty="0">
                <a:solidFill>
                  <a:srgbClr val="374151"/>
                </a:solidFill>
                <a:latin typeface="Söhne"/>
              </a:rPr>
              <a:t>En resumen, la segunda forma normal (2FN) se puede describir de la siguiente manera:</a:t>
            </a:r>
          </a:p>
          <a:p>
            <a:pPr algn="l">
              <a:buFont typeface="Arial" panose="020B0604020202020204" pitchFamily="34" charset="0"/>
              <a:buChar char="•"/>
            </a:pPr>
            <a:r>
              <a:rPr lang="es-MX" sz="2133" dirty="0">
                <a:solidFill>
                  <a:srgbClr val="374151"/>
                </a:solidFill>
                <a:latin typeface="Söhne"/>
              </a:rPr>
              <a:t>La tabla debe estar en primera forma normal (1FN).</a:t>
            </a:r>
          </a:p>
          <a:p>
            <a:pPr algn="l">
              <a:buFont typeface="Arial" panose="020B0604020202020204" pitchFamily="34" charset="0"/>
              <a:buChar char="•"/>
            </a:pPr>
            <a:r>
              <a:rPr lang="es-MX" sz="2133" dirty="0">
                <a:solidFill>
                  <a:srgbClr val="374151"/>
                </a:solidFill>
                <a:latin typeface="Söhne"/>
              </a:rPr>
              <a:t>Todos los atributos que no forman parte de la clave primaria deben depender funcionalmente de la clave primaria completa, no de una parte de ella.</a:t>
            </a:r>
          </a:p>
        </p:txBody>
      </p:sp>
      <p:pic>
        <p:nvPicPr>
          <p:cNvPr id="9" name="Picture 18">
            <a:extLst>
              <a:ext uri="{FF2B5EF4-FFF2-40B4-BE49-F238E27FC236}">
                <a16:creationId xmlns:a16="http://schemas.microsoft.com/office/drawing/2014/main" id="{EEFF913D-7103-48B4-B6AC-ACD031741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186991" y="1944097"/>
            <a:ext cx="2507703" cy="3563919"/>
          </a:xfrm>
          <a:prstGeom prst="rect">
            <a:avLst/>
          </a:prstGeom>
        </p:spPr>
      </p:pic>
      <p:pic>
        <p:nvPicPr>
          <p:cNvPr id="10" name="Picture 6">
            <a:extLst>
              <a:ext uri="{FF2B5EF4-FFF2-40B4-BE49-F238E27FC236}">
                <a16:creationId xmlns:a16="http://schemas.microsoft.com/office/drawing/2014/main" id="{8722EBA2-749C-4E15-8F6A-4108773617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04370" y="2903788"/>
            <a:ext cx="2184400" cy="2233598"/>
          </a:xfrm>
          <a:prstGeom prst="rect">
            <a:avLst/>
          </a:prstGeom>
        </p:spPr>
      </p:pic>
    </p:spTree>
    <p:extLst>
      <p:ext uri="{BB962C8B-B14F-4D97-AF65-F5344CB8AC3E}">
        <p14:creationId xmlns:p14="http://schemas.microsoft.com/office/powerpoint/2010/main" val="300277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254000" y="2006600"/>
            <a:ext cx="6096000" cy="2718180"/>
          </a:xfrm>
          <a:prstGeom prst="rect">
            <a:avLst/>
          </a:prstGeom>
          <a:noFill/>
        </p:spPr>
        <p:txBody>
          <a:bodyPr wrap="square">
            <a:spAutoFit/>
          </a:bodyPr>
          <a:lstStyle/>
          <a:p>
            <a:pPr algn="l"/>
            <a:r>
              <a:rPr lang="es-MX" sz="2133" dirty="0">
                <a:solidFill>
                  <a:srgbClr val="374151"/>
                </a:solidFill>
                <a:latin typeface="Söhne"/>
              </a:rPr>
              <a:t>En resumen, la tercera forma normal (3FN) se puede describir de la siguiente manera:</a:t>
            </a:r>
          </a:p>
          <a:p>
            <a:pPr algn="l">
              <a:buFont typeface="Arial" panose="020B0604020202020204" pitchFamily="34" charset="0"/>
              <a:buChar char="•"/>
            </a:pPr>
            <a:r>
              <a:rPr lang="es-MX" sz="2133" dirty="0">
                <a:solidFill>
                  <a:srgbClr val="374151"/>
                </a:solidFill>
                <a:latin typeface="Söhne"/>
              </a:rPr>
              <a:t>Regla 1: La tabla debe estar en segunda forma normal (2FN).</a:t>
            </a:r>
          </a:p>
          <a:p>
            <a:pPr algn="l">
              <a:buFont typeface="Arial" panose="020B0604020202020204" pitchFamily="34" charset="0"/>
              <a:buChar char="•"/>
            </a:pPr>
            <a:r>
              <a:rPr lang="es-MX" sz="2133" dirty="0">
                <a:solidFill>
                  <a:srgbClr val="374151"/>
                </a:solidFill>
                <a:latin typeface="Söhne"/>
              </a:rPr>
              <a:t>Regla 2: Todos los atributos que no son clave deben depender funcionalmente solo de la clave primaria.</a:t>
            </a:r>
          </a:p>
          <a:p>
            <a:pPr algn="l">
              <a:buFont typeface="Arial" panose="020B0604020202020204" pitchFamily="34" charset="0"/>
              <a:buChar char="•"/>
            </a:pPr>
            <a:r>
              <a:rPr lang="es-MX" sz="2133" dirty="0">
                <a:solidFill>
                  <a:srgbClr val="374151"/>
                </a:solidFill>
                <a:latin typeface="Söhne"/>
              </a:rPr>
              <a:t>Regla 3: No debe haber dependencia funcional transitiva entre los atributos no clave.</a:t>
            </a:r>
          </a:p>
        </p:txBody>
      </p:sp>
      <p:pic>
        <p:nvPicPr>
          <p:cNvPr id="9" name="Picture 18">
            <a:extLst>
              <a:ext uri="{FF2B5EF4-FFF2-40B4-BE49-F238E27FC236}">
                <a16:creationId xmlns:a16="http://schemas.microsoft.com/office/drawing/2014/main" id="{EEFF913D-7103-48B4-B6AC-ACD031741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72401" y="1880681"/>
            <a:ext cx="2507703" cy="3563919"/>
          </a:xfrm>
          <a:prstGeom prst="rect">
            <a:avLst/>
          </a:prstGeom>
        </p:spPr>
      </p:pic>
    </p:spTree>
    <p:extLst>
      <p:ext uri="{BB962C8B-B14F-4D97-AF65-F5344CB8AC3E}">
        <p14:creationId xmlns:p14="http://schemas.microsoft.com/office/powerpoint/2010/main" val="750925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254000" y="2006600"/>
            <a:ext cx="6096000" cy="1733488"/>
          </a:xfrm>
          <a:prstGeom prst="rect">
            <a:avLst/>
          </a:prstGeom>
          <a:noFill/>
        </p:spPr>
        <p:txBody>
          <a:bodyPr wrap="square">
            <a:spAutoFit/>
          </a:bodyPr>
          <a:lstStyle/>
          <a:p>
            <a:pPr algn="l"/>
            <a:r>
              <a:rPr lang="es-MX" sz="2133" dirty="0">
                <a:solidFill>
                  <a:srgbClr val="374151"/>
                </a:solidFill>
                <a:latin typeface="Söhne"/>
              </a:rPr>
              <a:t>En esencia, la 3FN garantiza que los datos se encuentren en una estructura bien organizada y libre de redundancia, lo que mejora la eficiencia de la base de datos y garantiza la integridad y consistencia de los datos almacenados.</a:t>
            </a:r>
          </a:p>
        </p:txBody>
      </p:sp>
      <p:pic>
        <p:nvPicPr>
          <p:cNvPr id="9" name="Picture 18">
            <a:extLst>
              <a:ext uri="{FF2B5EF4-FFF2-40B4-BE49-F238E27FC236}">
                <a16:creationId xmlns:a16="http://schemas.microsoft.com/office/drawing/2014/main" id="{EEFF913D-7103-48B4-B6AC-ACD031741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72401" y="1880681"/>
            <a:ext cx="2507703" cy="3563919"/>
          </a:xfrm>
          <a:prstGeom prst="rect">
            <a:avLst/>
          </a:prstGeom>
        </p:spPr>
      </p:pic>
    </p:spTree>
    <p:extLst>
      <p:ext uri="{BB962C8B-B14F-4D97-AF65-F5344CB8AC3E}">
        <p14:creationId xmlns:p14="http://schemas.microsoft.com/office/powerpoint/2010/main" val="31376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823" y="1337136"/>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3376103" y="3501912"/>
            <a:ext cx="6096000" cy="420564"/>
          </a:xfrm>
          <a:prstGeom prst="rect">
            <a:avLst/>
          </a:prstGeom>
          <a:noFill/>
        </p:spPr>
        <p:txBody>
          <a:bodyPr wrap="square">
            <a:spAutoFit/>
          </a:bodyPr>
          <a:lstStyle/>
          <a:p>
            <a:pPr algn="just"/>
            <a:r>
              <a:rPr lang="es-CO" sz="2133" dirty="0">
                <a:latin typeface="Roboto" panose="02000000000000000000" pitchFamily="2" charset="0"/>
                <a:ea typeface="Roboto" panose="02000000000000000000" pitchFamily="2" charset="0"/>
              </a:rPr>
              <a:t>Ahora apliquémoslo a nuestro proyecto</a:t>
            </a:r>
          </a:p>
        </p:txBody>
      </p:sp>
      <p:pic>
        <p:nvPicPr>
          <p:cNvPr id="8" name="Picture 6">
            <a:extLst>
              <a:ext uri="{FF2B5EF4-FFF2-40B4-BE49-F238E27FC236}">
                <a16:creationId xmlns:a16="http://schemas.microsoft.com/office/drawing/2014/main" id="{7BD7177B-95F3-4BC6-9069-15247D775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97611" y="2805677"/>
            <a:ext cx="2184400" cy="2233598"/>
          </a:xfrm>
          <a:prstGeom prst="rect">
            <a:avLst/>
          </a:prstGeom>
        </p:spPr>
      </p:pic>
    </p:spTree>
    <p:extLst>
      <p:ext uri="{BB962C8B-B14F-4D97-AF65-F5344CB8AC3E}">
        <p14:creationId xmlns:p14="http://schemas.microsoft.com/office/powerpoint/2010/main" val="290762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1710981"/>
          </a:xfrm>
          <a:prstGeom prst="rect">
            <a:avLst/>
          </a:prstGeom>
        </p:spPr>
        <p:txBody>
          <a:bodyPr wrap="square" lIns="0" tIns="0" rIns="0" bIns="0" rtlCol="0" anchor="t">
            <a:spAutoFit/>
          </a:bodyPr>
          <a:lstStyle/>
          <a:p>
            <a:pPr>
              <a:lnSpc>
                <a:spcPts val="6900"/>
              </a:lnSpc>
            </a:pPr>
            <a:r>
              <a:rPr lang="en-US" sz="3600" dirty="0">
                <a:solidFill>
                  <a:srgbClr val="000000"/>
                </a:solidFill>
                <a:latin typeface="Telegraf Bold"/>
              </a:rPr>
              <a:t>DEFINICIÓN DE BUENAS PRÁCTICAS DE DESARROLO SOFTWARE</a:t>
            </a:r>
            <a:endParaRPr lang="en-US" sz="4800" dirty="0">
              <a:solidFill>
                <a:srgbClr val="000000"/>
              </a:solidFill>
              <a:latin typeface="Telegraf Bold"/>
            </a:endParaRP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337136"/>
            <a:ext cx="9076423"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1220132" y="1983484"/>
            <a:ext cx="6096000" cy="1938992"/>
          </a:xfrm>
          <a:prstGeom prst="rect">
            <a:avLst/>
          </a:prstGeom>
          <a:solidFill>
            <a:schemeClr val="bg2"/>
          </a:solidFill>
        </p:spPr>
        <p:txBody>
          <a:bodyPr wrap="square">
            <a:spAutoFit/>
          </a:bodyPr>
          <a:lstStyle/>
          <a:p>
            <a:pPr algn="just"/>
            <a:r>
              <a:rPr lang="es-MX" sz="2400" b="0" i="0" dirty="0">
                <a:solidFill>
                  <a:srgbClr val="374151"/>
                </a:solidFill>
                <a:effectLst/>
                <a:latin typeface="Söhne"/>
              </a:rPr>
              <a:t>Las buenas prácticas de desarrollo son un conjunto de recomendaciones y técnicas que se utilizan para desarrollar software de manera eficiente, efectiva, escalable, mantenible y de alta calidad. </a:t>
            </a:r>
            <a:endParaRPr lang="es-CO" sz="2133"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702BA3AB-0A17-4CEC-8F03-73B9C3731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1409" y="1469238"/>
            <a:ext cx="1619517" cy="3627719"/>
          </a:xfrm>
          <a:prstGeom prst="rect">
            <a:avLst/>
          </a:prstGeom>
        </p:spPr>
      </p:pic>
    </p:spTree>
    <p:extLst>
      <p:ext uri="{BB962C8B-B14F-4D97-AF65-F5344CB8AC3E}">
        <p14:creationId xmlns:p14="http://schemas.microsoft.com/office/powerpoint/2010/main" val="140819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8" name="Picture 6">
            <a:extLst>
              <a:ext uri="{FF2B5EF4-FFF2-40B4-BE49-F238E27FC236}">
                <a16:creationId xmlns:a16="http://schemas.microsoft.com/office/drawing/2014/main" id="{7BD7177B-95F3-4BC6-9069-15247D775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97611" y="2805677"/>
            <a:ext cx="2184400" cy="2233598"/>
          </a:xfrm>
          <a:prstGeom prst="rect">
            <a:avLst/>
          </a:prstGeom>
        </p:spPr>
      </p:pic>
      <p:pic>
        <p:nvPicPr>
          <p:cNvPr id="1027" name="Picture 1">
            <a:extLst>
              <a:ext uri="{FF2B5EF4-FFF2-40B4-BE49-F238E27FC236}">
                <a16:creationId xmlns:a16="http://schemas.microsoft.com/office/drawing/2014/main" id="{B55EDC84-4785-4983-83EF-5EA162EBA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01" t="39610" r="26575" b="13234"/>
          <a:stretch/>
        </p:blipFill>
        <p:spPr bwMode="auto">
          <a:xfrm>
            <a:off x="1350628" y="1426128"/>
            <a:ext cx="6954473" cy="378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91ED444F-18D7-4A1A-9BEA-D8928CFED036}"/>
              </a:ext>
            </a:extLst>
          </p:cNvPr>
          <p:cNvSpPr txBox="1"/>
          <p:nvPr/>
        </p:nvSpPr>
        <p:spPr>
          <a:xfrm>
            <a:off x="711200" y="446970"/>
            <a:ext cx="10668000" cy="785536"/>
          </a:xfrm>
          <a:prstGeom prst="rect">
            <a:avLst/>
          </a:prstGeom>
        </p:spPr>
        <p:txBody>
          <a:bodyPr wrap="square" lIns="0" tIns="0" rIns="0" bIns="0" rtlCol="0" anchor="t">
            <a:spAutoFit/>
          </a:bodyPr>
          <a:lstStyle/>
          <a:p>
            <a:pPr>
              <a:lnSpc>
                <a:spcPts val="6900"/>
              </a:lnSpc>
            </a:pPr>
            <a:r>
              <a:rPr lang="en-US" sz="3600" dirty="0">
                <a:solidFill>
                  <a:srgbClr val="000000"/>
                </a:solidFill>
                <a:latin typeface="Telegraf Bold"/>
              </a:rPr>
              <a:t>BUENAS PRÁCTICAS DE DESARROLO SOFTWARE</a:t>
            </a:r>
            <a:endParaRPr lang="en-US" sz="4800" dirty="0">
              <a:solidFill>
                <a:srgbClr val="000000"/>
              </a:solidFill>
              <a:latin typeface="Telegraf Bold"/>
            </a:endParaRPr>
          </a:p>
        </p:txBody>
      </p:sp>
    </p:spTree>
    <p:extLst>
      <p:ext uri="{BB962C8B-B14F-4D97-AF65-F5344CB8AC3E}">
        <p14:creationId xmlns:p14="http://schemas.microsoft.com/office/powerpoint/2010/main" val="414469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199" y="289363"/>
            <a:ext cx="10668000" cy="785536"/>
          </a:xfrm>
          <a:prstGeom prst="rect">
            <a:avLst/>
          </a:prstGeom>
        </p:spPr>
        <p:txBody>
          <a:bodyPr wrap="square" lIns="0" tIns="0" rIns="0" bIns="0" rtlCol="0" anchor="t">
            <a:spAutoFit/>
          </a:bodyPr>
          <a:lstStyle/>
          <a:p>
            <a:pPr>
              <a:lnSpc>
                <a:spcPts val="6900"/>
              </a:lnSpc>
            </a:pPr>
            <a:r>
              <a:rPr lang="en-US" sz="3600" dirty="0">
                <a:solidFill>
                  <a:srgbClr val="000000"/>
                </a:solidFill>
                <a:latin typeface="Telegraf Bold"/>
              </a:rPr>
              <a:t>MODELO ER SISTEMA GESTION DE BASE DE DATOS</a:t>
            </a:r>
            <a:endParaRPr lang="en-US" sz="4800" dirty="0">
              <a:solidFill>
                <a:srgbClr val="000000"/>
              </a:solidFill>
              <a:latin typeface="Telegraf Bold"/>
            </a:endParaRP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9" name="Picture 8">
            <a:extLst>
              <a:ext uri="{FF2B5EF4-FFF2-40B4-BE49-F238E27FC236}">
                <a16:creationId xmlns:a16="http://schemas.microsoft.com/office/drawing/2014/main" id="{702BA3AB-0A17-4CEC-8F03-73B9C3731B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51409" y="1469238"/>
            <a:ext cx="1619517" cy="3627719"/>
          </a:xfrm>
          <a:prstGeom prst="rect">
            <a:avLst/>
          </a:prstGeom>
        </p:spPr>
      </p:pic>
      <p:pic>
        <p:nvPicPr>
          <p:cNvPr id="2050" name="Picture 2">
            <a:extLst>
              <a:ext uri="{FF2B5EF4-FFF2-40B4-BE49-F238E27FC236}">
                <a16:creationId xmlns:a16="http://schemas.microsoft.com/office/drawing/2014/main" id="{95C79DE1-4A8F-4ED9-B712-A3AE7E7FD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99" y="1232506"/>
            <a:ext cx="9103919" cy="448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30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199" y="289363"/>
            <a:ext cx="10668000" cy="785536"/>
          </a:xfrm>
          <a:prstGeom prst="rect">
            <a:avLst/>
          </a:prstGeom>
        </p:spPr>
        <p:txBody>
          <a:bodyPr wrap="square" lIns="0" tIns="0" rIns="0" bIns="0" rtlCol="0" anchor="t">
            <a:spAutoFit/>
          </a:bodyPr>
          <a:lstStyle/>
          <a:p>
            <a:pPr>
              <a:lnSpc>
                <a:spcPts val="6900"/>
              </a:lnSpc>
            </a:pPr>
            <a:r>
              <a:rPr lang="en-US" sz="3600" dirty="0">
                <a:solidFill>
                  <a:srgbClr val="000000"/>
                </a:solidFill>
                <a:latin typeface="Telegraf Bold"/>
              </a:rPr>
              <a:t>Base de </a:t>
            </a:r>
            <a:r>
              <a:rPr lang="en-US" sz="3600" dirty="0" err="1">
                <a:solidFill>
                  <a:srgbClr val="000000"/>
                </a:solidFill>
                <a:latin typeface="Telegraf Bold"/>
              </a:rPr>
              <a:t>Datos</a:t>
            </a:r>
            <a:r>
              <a:rPr lang="en-US" sz="3600" dirty="0">
                <a:solidFill>
                  <a:srgbClr val="000000"/>
                </a:solidFill>
                <a:latin typeface="Telegraf Bold"/>
              </a:rPr>
              <a:t> </a:t>
            </a:r>
            <a:r>
              <a:rPr lang="en-US" sz="3600" dirty="0" err="1">
                <a:solidFill>
                  <a:srgbClr val="000000"/>
                </a:solidFill>
                <a:latin typeface="Telegraf Bold"/>
              </a:rPr>
              <a:t>Jerárquicas</a:t>
            </a:r>
            <a:endParaRPr lang="en-US" sz="4800" dirty="0">
              <a:solidFill>
                <a:srgbClr val="000000"/>
              </a:solidFill>
              <a:latin typeface="Telegraf Bold"/>
            </a:endParaRP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9" name="Picture 8">
            <a:extLst>
              <a:ext uri="{FF2B5EF4-FFF2-40B4-BE49-F238E27FC236}">
                <a16:creationId xmlns:a16="http://schemas.microsoft.com/office/drawing/2014/main" id="{702BA3AB-0A17-4CEC-8F03-73B9C3731B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51409" y="1469238"/>
            <a:ext cx="1619517" cy="3627719"/>
          </a:xfrm>
          <a:prstGeom prst="rect">
            <a:avLst/>
          </a:prstGeom>
        </p:spPr>
      </p:pic>
      <p:sp>
        <p:nvSpPr>
          <p:cNvPr id="7" name="TextBox 6">
            <a:extLst>
              <a:ext uri="{FF2B5EF4-FFF2-40B4-BE49-F238E27FC236}">
                <a16:creationId xmlns:a16="http://schemas.microsoft.com/office/drawing/2014/main" id="{343E052C-CA15-4C78-946D-E2F160358DAD}"/>
              </a:ext>
            </a:extLst>
          </p:cNvPr>
          <p:cNvSpPr txBox="1"/>
          <p:nvPr/>
        </p:nvSpPr>
        <p:spPr>
          <a:xfrm>
            <a:off x="1134611" y="1625274"/>
            <a:ext cx="8068112" cy="2585323"/>
          </a:xfrm>
          <a:prstGeom prst="rect">
            <a:avLst/>
          </a:prstGeom>
          <a:noFill/>
        </p:spPr>
        <p:txBody>
          <a:bodyPr wrap="square">
            <a:spAutoFit/>
          </a:bodyPr>
          <a:lstStyle/>
          <a:p>
            <a:pPr algn="just"/>
            <a:r>
              <a:rPr lang="es-MX" b="0" i="0" dirty="0">
                <a:solidFill>
                  <a:srgbClr val="374151"/>
                </a:solidFill>
                <a:effectLst/>
                <a:latin typeface="Söhne"/>
              </a:rPr>
              <a:t>Las bases de datos jerárquicas se utilizan comúnmente en aplicaciones que manejan grandes volúmenes de datos complejos y altamente estructurados, en particular en el ámbito de los sistemas de información empresarial y las aplicaciones científicas y de ingeniería.</a:t>
            </a:r>
          </a:p>
          <a:p>
            <a:pPr algn="just"/>
            <a:r>
              <a:rPr lang="es-MX" b="0" i="0" dirty="0">
                <a:solidFill>
                  <a:srgbClr val="374151"/>
                </a:solidFill>
                <a:effectLst/>
                <a:latin typeface="Söhne"/>
              </a:rPr>
              <a:t>Un ejemplo de una aplicación empresarial que podría utilizar una base de datos jerárquica es un sistema de inventario de una empresa que almacena información sobre los productos y sus proveedores, clientes y pedidos. Otro ejemplo es un sistema de gestión de recursos humanos que almacena información sobre los empleados, sus cargos, salarios, beneficios y otros datos relacionados.</a:t>
            </a:r>
          </a:p>
        </p:txBody>
      </p:sp>
    </p:spTree>
    <p:extLst>
      <p:ext uri="{BB962C8B-B14F-4D97-AF65-F5344CB8AC3E}">
        <p14:creationId xmlns:p14="http://schemas.microsoft.com/office/powerpoint/2010/main" val="220326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199" y="289363"/>
            <a:ext cx="10668000" cy="785536"/>
          </a:xfrm>
          <a:prstGeom prst="rect">
            <a:avLst/>
          </a:prstGeom>
        </p:spPr>
        <p:txBody>
          <a:bodyPr wrap="square" lIns="0" tIns="0" rIns="0" bIns="0" rtlCol="0" anchor="t">
            <a:spAutoFit/>
          </a:bodyPr>
          <a:lstStyle/>
          <a:p>
            <a:pPr>
              <a:lnSpc>
                <a:spcPts val="6900"/>
              </a:lnSpc>
            </a:pPr>
            <a:r>
              <a:rPr lang="en-US" sz="3600" dirty="0">
                <a:solidFill>
                  <a:srgbClr val="000000"/>
                </a:solidFill>
                <a:latin typeface="Telegraf Bold"/>
              </a:rPr>
              <a:t>Base de </a:t>
            </a:r>
            <a:r>
              <a:rPr lang="en-US" sz="3600" dirty="0" err="1">
                <a:solidFill>
                  <a:srgbClr val="000000"/>
                </a:solidFill>
                <a:latin typeface="Telegraf Bold"/>
              </a:rPr>
              <a:t>Datos</a:t>
            </a:r>
            <a:r>
              <a:rPr lang="en-US" sz="3600" dirty="0">
                <a:solidFill>
                  <a:srgbClr val="000000"/>
                </a:solidFill>
                <a:latin typeface="Telegraf Bold"/>
              </a:rPr>
              <a:t> </a:t>
            </a:r>
            <a:r>
              <a:rPr lang="en-US" sz="3600" dirty="0" err="1">
                <a:solidFill>
                  <a:srgbClr val="000000"/>
                </a:solidFill>
                <a:latin typeface="Telegraf Bold"/>
              </a:rPr>
              <a:t>Jerárquicas</a:t>
            </a:r>
            <a:endParaRPr lang="en-US" sz="4800" dirty="0">
              <a:solidFill>
                <a:srgbClr val="000000"/>
              </a:solidFill>
              <a:latin typeface="Telegraf Bold"/>
            </a:endParaRP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9" name="Picture 8">
            <a:extLst>
              <a:ext uri="{FF2B5EF4-FFF2-40B4-BE49-F238E27FC236}">
                <a16:creationId xmlns:a16="http://schemas.microsoft.com/office/drawing/2014/main" id="{702BA3AB-0A17-4CEC-8F03-73B9C3731B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51409" y="1469238"/>
            <a:ext cx="1619517" cy="3627719"/>
          </a:xfrm>
          <a:prstGeom prst="rect">
            <a:avLst/>
          </a:prstGeom>
        </p:spPr>
      </p:pic>
      <p:sp>
        <p:nvSpPr>
          <p:cNvPr id="7" name="TextBox 6">
            <a:extLst>
              <a:ext uri="{FF2B5EF4-FFF2-40B4-BE49-F238E27FC236}">
                <a16:creationId xmlns:a16="http://schemas.microsoft.com/office/drawing/2014/main" id="{343E052C-CA15-4C78-946D-E2F160358DAD}"/>
              </a:ext>
            </a:extLst>
          </p:cNvPr>
          <p:cNvSpPr txBox="1"/>
          <p:nvPr/>
        </p:nvSpPr>
        <p:spPr>
          <a:xfrm>
            <a:off x="711199" y="1674674"/>
            <a:ext cx="8068112" cy="1754326"/>
          </a:xfrm>
          <a:prstGeom prst="rect">
            <a:avLst/>
          </a:prstGeom>
          <a:noFill/>
        </p:spPr>
        <p:txBody>
          <a:bodyPr wrap="square">
            <a:spAutoFit/>
          </a:bodyPr>
          <a:lstStyle/>
          <a:p>
            <a:pPr algn="just"/>
            <a:r>
              <a:rPr lang="es-MX" b="0" i="0" dirty="0">
                <a:solidFill>
                  <a:srgbClr val="374151"/>
                </a:solidFill>
                <a:effectLst/>
                <a:latin typeface="Söhne"/>
              </a:rPr>
              <a:t>Sin embargo, debido a su diseño rígido y estructurado, las bases de datos jerárquicas pueden ser menos adecuadas para aplicaciones que requieren cambios frecuentes en la estructura de los datos o que manejan datos no estructurados o semiestructurados, como en el caso de las bases de datos NoSQL. Por lo tanto, es importante evaluar cuidadosamente las necesidades de su proyecto antes de decidir si una base de datos jerárquica es la mejor opción.</a:t>
            </a:r>
          </a:p>
        </p:txBody>
      </p:sp>
    </p:spTree>
    <p:extLst>
      <p:ext uri="{BB962C8B-B14F-4D97-AF65-F5344CB8AC3E}">
        <p14:creationId xmlns:p14="http://schemas.microsoft.com/office/powerpoint/2010/main" val="341695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4978400" y="939800"/>
            <a:ext cx="6178549" cy="3335913"/>
          </a:xfrm>
          <a:prstGeom prst="rect">
            <a:avLst/>
          </a:prstGeom>
          <a:solidFill>
            <a:schemeClr val="bg2">
              <a:lumMod val="90000"/>
            </a:schemeClr>
          </a:solidFill>
        </p:spPr>
        <p:txBody>
          <a:bodyPr wrap="square">
            <a:spAutoFit/>
          </a:bodyPr>
          <a:lstStyle/>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Estructura:</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Administrador</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Instalar </a:t>
            </a:r>
            <a:r>
              <a:rPr lang="es-CO" sz="1867" b="1" dirty="0" err="1">
                <a:latin typeface="Arial" panose="020B0604020202020204" pitchFamily="34" charset="0"/>
                <a:ea typeface="Calibri" panose="020F0502020204030204" pitchFamily="34" charset="0"/>
                <a:cs typeface="Times New Roman" panose="02020603050405020304" pitchFamily="18" charset="0"/>
              </a:rPr>
              <a:t>AdminLTE</a:t>
            </a:r>
            <a:endParaRPr lang="es-CO" sz="1867" b="1" dirty="0">
              <a:latin typeface="Arial" panose="020B0604020202020204" pitchFamily="34" charset="0"/>
              <a:ea typeface="Calibri" panose="020F0502020204030204" pitchFamily="34" charset="0"/>
              <a:cs typeface="Times New Roman" panose="02020603050405020304" pitchFamily="18" charset="0"/>
            </a:endParaRPr>
          </a:p>
          <a:p>
            <a:pPr>
              <a:lnSpc>
                <a:spcPct val="115000"/>
              </a:lnSpc>
              <a:spcAft>
                <a:spcPts val="667"/>
              </a:spcAft>
            </a:pPr>
            <a:r>
              <a:rPr lang="es-CO" sz="1867" b="1" dirty="0" err="1">
                <a:latin typeface="Arial" panose="020B0604020202020204" pitchFamily="34" charset="0"/>
                <a:ea typeface="Calibri" panose="020F0502020204030204" pitchFamily="34" charset="0"/>
                <a:cs typeface="Times New Roman" panose="02020603050405020304" pitchFamily="18" charset="0"/>
              </a:rPr>
              <a:t>Login</a:t>
            </a:r>
            <a:r>
              <a:rPr lang="es-CO" sz="1867" b="1" dirty="0">
                <a:latin typeface="Arial" panose="020B0604020202020204" pitchFamily="34" charset="0"/>
                <a:ea typeface="Calibri" panose="020F0502020204030204" pitchFamily="34" charset="0"/>
                <a:cs typeface="Times New Roman" panose="02020603050405020304" pitchFamily="18" charset="0"/>
              </a:rPr>
              <a:t> de Usuario</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Administrador de Usuarios</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Validación de roles y Permisos</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Reporte de usuarios del sistema</a:t>
            </a:r>
          </a:p>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20800" y="964498"/>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20800" y="964498"/>
                <a:ext cx="1804449" cy="1247285"/>
              </a:xfrm>
              <a:prstGeom prst="rect">
                <a:avLst/>
              </a:prstGeom>
            </p:spPr>
          </p:pic>
        </mc:Fallback>
      </mc:AlternateContent>
      <p:pic>
        <p:nvPicPr>
          <p:cNvPr id="8" name="Picture 7">
            <a:extLst>
              <a:ext uri="{FF2B5EF4-FFF2-40B4-BE49-F238E27FC236}">
                <a16:creationId xmlns:a16="http://schemas.microsoft.com/office/drawing/2014/main" id="{9610F672-DA68-4BF8-86A4-4360EB036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6919" y="2601688"/>
            <a:ext cx="1618330" cy="2372984"/>
          </a:xfrm>
          <a:prstGeom prst="rect">
            <a:avLst/>
          </a:prstGeom>
        </p:spPr>
      </p:pic>
    </p:spTree>
    <p:extLst>
      <p:ext uri="{BB962C8B-B14F-4D97-AF65-F5344CB8AC3E}">
        <p14:creationId xmlns:p14="http://schemas.microsoft.com/office/powerpoint/2010/main" val="2927366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059901"/>
            <a:ext cx="12192000" cy="878957"/>
          </a:xfrm>
          <a:prstGeom prst="rect">
            <a:avLst/>
          </a:prstGeom>
          <a:solidFill>
            <a:srgbClr val="99D9D9"/>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0" y="1955800"/>
            <a:ext cx="1619517" cy="3627719"/>
          </a:xfrm>
          <a:prstGeom prst="rect">
            <a:avLst/>
          </a:prstGeom>
        </p:spPr>
      </p:pic>
      <p:sp>
        <p:nvSpPr>
          <p:cNvPr id="6" name="CuadroTexto 5">
            <a:extLst>
              <a:ext uri="{FF2B5EF4-FFF2-40B4-BE49-F238E27FC236}">
                <a16:creationId xmlns:a16="http://schemas.microsoft.com/office/drawing/2014/main" id="{8EBD1CB3-8B65-4C95-9BEF-BD382E8E95AA}"/>
              </a:ext>
            </a:extLst>
          </p:cNvPr>
          <p:cNvSpPr txBox="1"/>
          <p:nvPr/>
        </p:nvSpPr>
        <p:spPr>
          <a:xfrm>
            <a:off x="1422400" y="2575848"/>
            <a:ext cx="6118301" cy="1323439"/>
          </a:xfrm>
          <a:prstGeom prst="rect">
            <a:avLst/>
          </a:prstGeom>
          <a:noFill/>
        </p:spPr>
        <p:txBody>
          <a:bodyPr wrap="square">
            <a:spAutoFit/>
          </a:bodyPr>
          <a:lstStyle/>
          <a:p>
            <a:r>
              <a:rPr lang="es-MX" sz="1600" dirty="0">
                <a:solidFill>
                  <a:srgbClr val="374151"/>
                </a:solidFill>
                <a:latin typeface="Söhne"/>
              </a:rPr>
              <a:t>Normalizar una base de datos significa reorganizar su estructura para reducir la redundancia de datos y mejorar su eficiencia y coherencia. La normalización de una base de datos implica dividir las tablas grandes en tablas más pequeñas y relacionarlas mediante claves primarias y foráneas para eliminar la redundancia de datos y evitar inconsistencias.</a:t>
            </a:r>
            <a:endParaRPr lang="es-CO" sz="1600" dirty="0"/>
          </a:p>
        </p:txBody>
      </p:sp>
      <mc:AlternateContent xmlns:mc="http://schemas.openxmlformats.org/markup-compatibility/2006">
        <mc:Choice xmlns:am3d="http://schemas.microsoft.com/office/drawing/2017/model3d" Requires="am3d">
          <p:graphicFrame>
            <p:nvGraphicFramePr>
              <p:cNvPr id="23" name="Modelo 3D 22" descr="Coche C7 Tuner dorado">
                <a:extLst>
                  <a:ext uri="{FF2B5EF4-FFF2-40B4-BE49-F238E27FC236}">
                    <a16:creationId xmlns:a16="http://schemas.microsoft.com/office/drawing/2014/main" id="{47B783DF-A515-4FB5-AD50-1B2BF65651BC}"/>
                  </a:ext>
                </a:extLst>
              </p:cNvPr>
              <p:cNvGraphicFramePr>
                <a:graphicFrameLocks noChangeAspect="1"/>
              </p:cNvGraphicFramePr>
              <p:nvPr/>
            </p:nvGraphicFramePr>
            <p:xfrm>
              <a:off x="23618" y="-38457"/>
              <a:ext cx="2797565" cy="1994257"/>
            </p:xfrm>
            <a:graphic>
              <a:graphicData uri="http://schemas.microsoft.com/office/drawing/2017/model3d">
                <am3d:model3d r:embed="rId3">
                  <am3d:spPr>
                    <a:xfrm>
                      <a:off x="0" y="0"/>
                      <a:ext cx="2797565" cy="1994257"/>
                    </a:xfrm>
                    <a:prstGeom prst="rect">
                      <a:avLst/>
                    </a:prstGeom>
                  </am3d:spPr>
                  <am3d:camera>
                    <am3d:pos x="0" y="0" z="54583236"/>
                    <am3d:up dx="0" dy="36000000" dz="0"/>
                    <am3d:lookAt x="0" y="0" z="0"/>
                    <am3d:perspective fov="2700000"/>
                  </am3d:camera>
                  <am3d:trans>
                    <am3d:meterPerModelUnit n="28442452" d="1000000"/>
                    <am3d:preTrans dx="0" dy="-1694585" dz="-548501"/>
                    <am3d:scale>
                      <am3d:sx n="1000000" d="1000000"/>
                      <am3d:sy n="1000000" d="1000000"/>
                      <am3d:sz n="1000000" d="1000000"/>
                    </am3d:scale>
                    <am3d:rot ax="2114990" ay="2730499" az="1605279"/>
                    <am3d:postTrans dx="0" dy="0" dz="0"/>
                  </am3d:trans>
                  <am3d:raster rName="Office3DRenderer" rVer="16.0.8326">
                    <am3d:blip r:embed="rId4"/>
                  </am3d:raster>
                  <am3d:objViewport viewportSz="34406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Modelo 3D 22" descr="Coche C7 Tuner dorado">
                <a:extLst>
                  <a:ext uri="{FF2B5EF4-FFF2-40B4-BE49-F238E27FC236}">
                    <a16:creationId xmlns:a16="http://schemas.microsoft.com/office/drawing/2014/main" id="{47B783DF-A515-4FB5-AD50-1B2BF65651BC}"/>
                  </a:ext>
                </a:extLst>
              </p:cNvPr>
              <p:cNvPicPr>
                <a:picLocks noGrp="1" noRot="1" noChangeAspect="1" noMove="1" noResize="1" noEditPoints="1" noAdjustHandles="1" noChangeArrowheads="1" noChangeShapeType="1" noCrop="1"/>
              </p:cNvPicPr>
              <p:nvPr/>
            </p:nvPicPr>
            <p:blipFill>
              <a:blip r:embed="rId4"/>
              <a:stretch>
                <a:fillRect/>
              </a:stretch>
            </p:blipFill>
            <p:spPr>
              <a:xfrm>
                <a:off x="23618" y="-38457"/>
                <a:ext cx="2797565" cy="1994257"/>
              </a:xfrm>
              <a:prstGeom prst="rect">
                <a:avLst/>
              </a:prstGeom>
            </p:spPr>
          </p:pic>
        </mc:Fallback>
      </mc:AlternateContent>
    </p:spTree>
    <p:extLst>
      <p:ext uri="{BB962C8B-B14F-4D97-AF65-F5344CB8AC3E}">
        <p14:creationId xmlns:p14="http://schemas.microsoft.com/office/powerpoint/2010/main" val="9502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9444E-6 2.22222E-6 L 0.70147 0.25046 " pathEditMode="relative" rAng="0" ptsTypes="AA">
                                      <p:cBhvr>
                                        <p:cTn id="6" dur="2000" fill="hold"/>
                                        <p:tgtEl>
                                          <p:spTgt spid="23"/>
                                        </p:tgtEl>
                                        <p:attrNameLst>
                                          <p:attrName>ppt_x</p:attrName>
                                          <p:attrName>ppt_y</p:attrName>
                                        </p:attrNameLst>
                                      </p:cBhvr>
                                      <p:rCtr x="35069" y="125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4978400" y="939800"/>
            <a:ext cx="6178549" cy="3335913"/>
          </a:xfrm>
          <a:prstGeom prst="rect">
            <a:avLst/>
          </a:prstGeom>
          <a:solidFill>
            <a:schemeClr val="bg2">
              <a:lumMod val="90000"/>
            </a:schemeClr>
          </a:solidFill>
        </p:spPr>
        <p:txBody>
          <a:bodyPr wrap="square">
            <a:spAutoFit/>
          </a:bodyPr>
          <a:lstStyle/>
          <a:p>
            <a:pPr>
              <a:lnSpc>
                <a:spcPct val="115000"/>
              </a:lnSpc>
              <a:spcAft>
                <a:spcPts val="667"/>
              </a:spcAft>
            </a:pPr>
            <a:r>
              <a:rPr lang="es-CO" sz="1867" b="1" dirty="0">
                <a:latin typeface="Arial" panose="020B0604020202020204" pitchFamily="34" charset="0"/>
                <a:ea typeface="Calibri" panose="020F0502020204030204" pitchFamily="34" charset="0"/>
                <a:cs typeface="Times New Roman" panose="02020603050405020304" pitchFamily="18" charset="0"/>
              </a:rPr>
              <a:t>Estructura:</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Módulo de Fases</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Módulo de cronogramas</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Módulo de sesiones</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Modulo Cierre de fase</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Modulo Seguimiento Aprendices</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Módulo de evaluación de </a:t>
            </a:r>
            <a:r>
              <a:rPr lang="es-CO" sz="1867" b="1" dirty="0" err="1">
                <a:latin typeface="Arial" panose="020B0604020202020204" pitchFamily="34" charset="0"/>
                <a:ea typeface="Calibri" panose="020F0502020204030204" pitchFamily="34" charset="0"/>
                <a:cs typeface="Times New Roman" panose="02020603050405020304" pitchFamily="18" charset="0"/>
              </a:rPr>
              <a:t>Sava</a:t>
            </a:r>
            <a:r>
              <a:rPr lang="es-CO" sz="1867" b="1" dirty="0">
                <a:latin typeface="Arial" panose="020B0604020202020204" pitchFamily="34" charset="0"/>
                <a:ea typeface="Calibri" panose="020F0502020204030204" pitchFamily="34" charset="0"/>
                <a:cs typeface="Times New Roman" panose="02020603050405020304" pitchFamily="18" charset="0"/>
              </a:rPr>
              <a:t>: </a:t>
            </a:r>
          </a:p>
          <a:p>
            <a:pPr marL="342900" indent="-342900">
              <a:lnSpc>
                <a:spcPct val="115000"/>
              </a:lnSpc>
              <a:spcAft>
                <a:spcPts val="667"/>
              </a:spcAft>
              <a:buFont typeface="Arial" panose="020B0604020202020204" pitchFamily="34" charset="0"/>
              <a:buChar char="•"/>
            </a:pPr>
            <a:r>
              <a:rPr lang="es-CO" sz="1867" b="1" dirty="0">
                <a:latin typeface="Arial" panose="020B0604020202020204" pitchFamily="34" charset="0"/>
                <a:ea typeface="Calibri" panose="020F0502020204030204" pitchFamily="34" charset="0"/>
                <a:cs typeface="Times New Roman" panose="02020603050405020304" pitchFamily="18" charset="0"/>
              </a:rPr>
              <a:t>Manuales técnicos </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20800" y="964498"/>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20800" y="964498"/>
                <a:ext cx="1804449" cy="1247285"/>
              </a:xfrm>
              <a:prstGeom prst="rect">
                <a:avLst/>
              </a:prstGeom>
            </p:spPr>
          </p:pic>
        </mc:Fallback>
      </mc:AlternateContent>
      <p:pic>
        <p:nvPicPr>
          <p:cNvPr id="8" name="Picture 7">
            <a:extLst>
              <a:ext uri="{FF2B5EF4-FFF2-40B4-BE49-F238E27FC236}">
                <a16:creationId xmlns:a16="http://schemas.microsoft.com/office/drawing/2014/main" id="{9610F672-DA68-4BF8-86A4-4360EB036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6919" y="2601688"/>
            <a:ext cx="1618330" cy="2372984"/>
          </a:xfrm>
          <a:prstGeom prst="rect">
            <a:avLst/>
          </a:prstGeom>
        </p:spPr>
      </p:pic>
    </p:spTree>
    <p:extLst>
      <p:ext uri="{BB962C8B-B14F-4D97-AF65-F5344CB8AC3E}">
        <p14:creationId xmlns:p14="http://schemas.microsoft.com/office/powerpoint/2010/main" val="247441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067653" y="1007817"/>
            <a:ext cx="6178549" cy="3754489"/>
          </a:xfrm>
          <a:prstGeom prst="rect">
            <a:avLst/>
          </a:prstGeom>
          <a:solidFill>
            <a:schemeClr val="bg2">
              <a:lumMod val="90000"/>
            </a:schemeClr>
          </a:solidFill>
        </p:spPr>
        <p:txBody>
          <a:bodyPr wrap="square">
            <a:spAutoFit/>
          </a:bodyPr>
          <a:lstStyle/>
          <a:p>
            <a:pPr>
              <a:lnSpc>
                <a:spcPct val="115000"/>
              </a:lnSpc>
              <a:spcAft>
                <a:spcPts val="667"/>
              </a:spcAft>
            </a:pPr>
            <a:r>
              <a:rPr lang="es-CO" sz="1867" b="1" dirty="0" err="1">
                <a:latin typeface="Arial" panose="020B0604020202020204" pitchFamily="34" charset="0"/>
                <a:ea typeface="Calibri" panose="020F0502020204030204" pitchFamily="34" charset="0"/>
                <a:cs typeface="Times New Roman" panose="02020603050405020304" pitchFamily="18" charset="0"/>
              </a:rPr>
              <a:t>AdminLTE</a:t>
            </a:r>
            <a:r>
              <a:rPr lang="es-CO" sz="1867" b="1" dirty="0">
                <a:latin typeface="Arial" panose="020B0604020202020204" pitchFamily="34" charset="0"/>
                <a:ea typeface="Calibri" panose="020F0502020204030204" pitchFamily="34" charset="0"/>
                <a:cs typeface="Times New Roman" panose="02020603050405020304" pitchFamily="18" charset="0"/>
              </a:rPr>
              <a:t>:</a:t>
            </a:r>
          </a:p>
          <a:p>
            <a:pPr algn="just"/>
            <a:r>
              <a:rPr lang="es-CO" sz="1867" b="1" dirty="0">
                <a:latin typeface="Arial" panose="020B0604020202020204" pitchFamily="34" charset="0"/>
                <a:ea typeface="Calibri" panose="020F0502020204030204" pitchFamily="34" charset="0"/>
                <a:cs typeface="Times New Roman" panose="02020603050405020304" pitchFamily="18" charset="0"/>
              </a:rPr>
              <a:t> </a:t>
            </a:r>
            <a:r>
              <a:rPr lang="es-MX" sz="1600" b="0" i="0" dirty="0" err="1">
                <a:solidFill>
                  <a:srgbClr val="374151"/>
                </a:solidFill>
                <a:effectLst/>
                <a:latin typeface="Söhne"/>
              </a:rPr>
              <a:t>AdminLTE</a:t>
            </a:r>
            <a:r>
              <a:rPr lang="es-MX" sz="1600" b="0" i="0" dirty="0">
                <a:solidFill>
                  <a:srgbClr val="374151"/>
                </a:solidFill>
                <a:effectLst/>
                <a:latin typeface="Söhne"/>
              </a:rPr>
              <a:t> es un </a:t>
            </a:r>
            <a:r>
              <a:rPr lang="es-MX" sz="1600" b="0" i="0" dirty="0" err="1">
                <a:solidFill>
                  <a:srgbClr val="374151"/>
                </a:solidFill>
                <a:effectLst/>
                <a:latin typeface="Söhne"/>
              </a:rPr>
              <a:t>framework</a:t>
            </a:r>
            <a:r>
              <a:rPr lang="es-MX" sz="1600" b="0" i="0" dirty="0">
                <a:solidFill>
                  <a:srgbClr val="374151"/>
                </a:solidFill>
                <a:effectLst/>
                <a:latin typeface="Söhne"/>
              </a:rPr>
              <a:t> de interfaz de usuario (UI) y un tema de administración de paneles de control para aplicaciones web. Está basado en Bootstrap y cuenta con una gran cantidad de componentes y </a:t>
            </a:r>
            <a:r>
              <a:rPr lang="es-MX" sz="1600" b="0" i="0" dirty="0" err="1">
                <a:solidFill>
                  <a:srgbClr val="374151"/>
                </a:solidFill>
                <a:effectLst/>
                <a:latin typeface="Söhne"/>
              </a:rPr>
              <a:t>plugins</a:t>
            </a:r>
            <a:r>
              <a:rPr lang="es-MX" sz="1600" b="0" i="0" dirty="0">
                <a:solidFill>
                  <a:srgbClr val="374151"/>
                </a:solidFill>
                <a:effectLst/>
                <a:latin typeface="Söhne"/>
              </a:rPr>
              <a:t> preconstruidos para acelerar el proceso de desarrollo de aplicaciones web.</a:t>
            </a:r>
          </a:p>
          <a:p>
            <a:pPr algn="just"/>
            <a:endParaRPr lang="es-MX" sz="1600" dirty="0">
              <a:solidFill>
                <a:srgbClr val="374151"/>
              </a:solidFill>
              <a:latin typeface="Söhne"/>
            </a:endParaRPr>
          </a:p>
          <a:p>
            <a:pPr algn="just"/>
            <a:endParaRPr lang="es-MX" sz="1600" b="0" i="0" dirty="0">
              <a:solidFill>
                <a:srgbClr val="374151"/>
              </a:solidFill>
              <a:effectLst/>
              <a:latin typeface="Söhne"/>
            </a:endParaRPr>
          </a:p>
          <a:p>
            <a:pPr algn="just"/>
            <a:r>
              <a:rPr lang="es-MX" sz="1600" b="0" i="0" dirty="0" err="1">
                <a:solidFill>
                  <a:srgbClr val="374151"/>
                </a:solidFill>
                <a:effectLst/>
                <a:latin typeface="Söhne"/>
              </a:rPr>
              <a:t>AdminLTE</a:t>
            </a:r>
            <a:r>
              <a:rPr lang="es-MX" sz="1600" b="0" i="0" dirty="0">
                <a:solidFill>
                  <a:srgbClr val="374151"/>
                </a:solidFill>
                <a:effectLst/>
                <a:latin typeface="Söhne"/>
              </a:rPr>
              <a:t> ofrece una interfaz de usuario moderna y limpia que incluye una variedad de elementos como tablas, formularios, gráficos, mapas, cuadros de diálogo y paneles de control, entre otros. Además, proporciona características avanzadas como la compatibilidad con dispositivos móviles, la personalización de temas, la gestión de usuarios y roles, la integración con API de terceros, entre otras funcionalidades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extLst>
                  <p:ext uri="{D42A27DB-BD31-4B8C-83A1-F6EECF244321}">
                    <p14:modId xmlns:p14="http://schemas.microsoft.com/office/powerpoint/2010/main" val="3803746516"/>
                  </p:ext>
                </p:extLst>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9" name="Picture 4">
            <a:extLst>
              <a:ext uri="{FF2B5EF4-FFF2-40B4-BE49-F238E27FC236}">
                <a16:creationId xmlns:a16="http://schemas.microsoft.com/office/drawing/2014/main" id="{5E2D6C68-30D7-44D9-9447-9BBBEB7D6B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87767" y="2558442"/>
            <a:ext cx="1073160" cy="1741115"/>
          </a:xfrm>
          <a:prstGeom prst="rect">
            <a:avLst/>
          </a:prstGeom>
        </p:spPr>
      </p:pic>
    </p:spTree>
    <p:extLst>
      <p:ext uri="{BB962C8B-B14F-4D97-AF65-F5344CB8AC3E}">
        <p14:creationId xmlns:p14="http://schemas.microsoft.com/office/powerpoint/2010/main" val="232174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663271" y="1913828"/>
            <a:ext cx="6178549" cy="2138471"/>
          </a:xfrm>
          <a:prstGeom prst="rect">
            <a:avLst/>
          </a:prstGeom>
          <a:solidFill>
            <a:schemeClr val="bg2">
              <a:lumMod val="90000"/>
            </a:schemeClr>
          </a:solidFill>
        </p:spPr>
        <p:txBody>
          <a:bodyPr wrap="square">
            <a:spAutoFit/>
          </a:bodyPr>
          <a:lstStyle/>
          <a:p>
            <a:pPr>
              <a:lnSpc>
                <a:spcPct val="115000"/>
              </a:lnSpc>
              <a:spcAft>
                <a:spcPts val="667"/>
              </a:spcAft>
            </a:pPr>
            <a:r>
              <a:rPr lang="es-ES" sz="1800" b="1" dirty="0">
                <a:effectLst/>
                <a:latin typeface="Calibri" panose="020F0502020204030204" pitchFamily="34" charset="0"/>
                <a:ea typeface="Calibri" panose="020F0502020204030204" pitchFamily="34" charset="0"/>
                <a:cs typeface="Times New Roman" panose="02020603050405020304" pitchFamily="18" charset="0"/>
              </a:rPr>
              <a:t>BOOSTRAP: </a:t>
            </a:r>
            <a:r>
              <a:rPr lang="es-ES" sz="1800" dirty="0">
                <a:effectLst/>
                <a:latin typeface="Calibri" panose="020F0502020204030204" pitchFamily="34" charset="0"/>
                <a:ea typeface="Calibri" panose="020F0502020204030204" pitchFamily="34" charset="0"/>
                <a:cs typeface="Times New Roman" panose="02020603050405020304" pitchFamily="18" charset="0"/>
              </a:rPr>
              <a:t>Bootstrap es un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framework</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front-end</a:t>
            </a:r>
            <a:r>
              <a:rPr lang="es-ES" sz="1800" dirty="0">
                <a:effectLst/>
                <a:latin typeface="Calibri" panose="020F0502020204030204" pitchFamily="34" charset="0"/>
                <a:ea typeface="Calibri" panose="020F0502020204030204" pitchFamily="34" charset="0"/>
                <a:cs typeface="Times New Roman" panose="02020603050405020304" pitchFamily="18" charset="0"/>
              </a:rPr>
              <a:t> utilizado para desarrollar aplicaciones web y sitios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mobile</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first</a:t>
            </a:r>
            <a:r>
              <a:rPr lang="es-ES" sz="1800" dirty="0">
                <a:effectLst/>
                <a:latin typeface="Calibri" panose="020F0502020204030204" pitchFamily="34" charset="0"/>
                <a:ea typeface="Calibri" panose="020F0502020204030204" pitchFamily="34" charset="0"/>
                <a:cs typeface="Times New Roman" panose="02020603050405020304" pitchFamily="18" charset="0"/>
              </a:rPr>
              <a:t>, o sea, con un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layout</a:t>
            </a:r>
            <a:r>
              <a:rPr lang="es-ES" sz="1800" dirty="0">
                <a:effectLst/>
                <a:latin typeface="Calibri" panose="020F0502020204030204" pitchFamily="34" charset="0"/>
                <a:ea typeface="Calibri" panose="020F0502020204030204" pitchFamily="34" charset="0"/>
                <a:cs typeface="Times New Roman" panose="02020603050405020304" pitchFamily="18" charset="0"/>
              </a:rPr>
              <a:t> que se adapta a la pantalla del dispositivo utilizado por el usuario.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Link de instalación: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https://getbootstrap.com/docs/4.0/getting-started/download/</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5">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6"/>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6"/>
              <a:stretch>
                <a:fillRect/>
              </a:stretch>
            </p:blipFill>
            <p:spPr>
              <a:xfrm>
                <a:off x="137952" y="384175"/>
                <a:ext cx="1804449" cy="1247285"/>
              </a:xfrm>
              <a:prstGeom prst="rect">
                <a:avLst/>
              </a:prstGeom>
            </p:spPr>
          </p:pic>
        </mc:Fallback>
      </mc:AlternateContent>
      <p:pic>
        <p:nvPicPr>
          <p:cNvPr id="9" name="Picture 4">
            <a:extLst>
              <a:ext uri="{FF2B5EF4-FFF2-40B4-BE49-F238E27FC236}">
                <a16:creationId xmlns:a16="http://schemas.microsoft.com/office/drawing/2014/main" id="{5E2D6C68-30D7-44D9-9447-9BBBEB7D6B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87767" y="2558442"/>
            <a:ext cx="1073160" cy="1741115"/>
          </a:xfrm>
          <a:prstGeom prst="rect">
            <a:avLst/>
          </a:prstGeom>
        </p:spPr>
      </p:pic>
    </p:spTree>
    <p:extLst>
      <p:ext uri="{BB962C8B-B14F-4D97-AF65-F5344CB8AC3E}">
        <p14:creationId xmlns:p14="http://schemas.microsoft.com/office/powerpoint/2010/main" val="155200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067653" y="1007817"/>
            <a:ext cx="6178549" cy="440120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r>
              <a:rPr lang="es-MX" sz="2000" b="1" dirty="0">
                <a:solidFill>
                  <a:srgbClr val="374151"/>
                </a:solidFill>
                <a:latin typeface="Söhne"/>
              </a:rPr>
              <a:t>E</a:t>
            </a:r>
            <a:r>
              <a:rPr lang="es-MX" sz="2000" b="0" i="0" dirty="0">
                <a:solidFill>
                  <a:srgbClr val="374151"/>
                </a:solidFill>
                <a:effectLst/>
                <a:latin typeface="Söhne"/>
              </a:rPr>
              <a:t>s un patrón de diseño de software que se utiliza para separar los componentes de una aplicación en tres partes principales:</a:t>
            </a:r>
          </a:p>
          <a:p>
            <a:pPr algn="l"/>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El Modelo: es la representación de los datos y la lógica de negocio de la aplicación. En esta capa se definen las estructuras de datos y se implementan los algoritmos y reglas de negocio.</a:t>
            </a:r>
          </a:p>
          <a:p>
            <a:pPr algn="l">
              <a:buFont typeface="Arial" panose="020B0604020202020204" pitchFamily="34" charset="0"/>
              <a:buChar char="•"/>
            </a:pPr>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La Vista: es la capa de presentación de la aplicación, se encarga de la interfaz gráfica de usuario y la interacción con el usuario.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120306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4093428"/>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MVC significa Modelo-Vista-Controlador :</a:t>
            </a:r>
          </a:p>
          <a:p>
            <a:pPr algn="l"/>
            <a:endParaRPr lang="es-MX" sz="2000" b="1" dirty="0">
              <a:solidFill>
                <a:srgbClr val="374151"/>
              </a:solidFill>
              <a:latin typeface="Söhne"/>
            </a:endParaRPr>
          </a:p>
          <a:p>
            <a:pPr algn="l">
              <a:buFont typeface="Arial" panose="020B0604020202020204" pitchFamily="34" charset="0"/>
              <a:buChar char="•"/>
            </a:pPr>
            <a:r>
              <a:rPr lang="es-MX" sz="2000" b="0" i="0" dirty="0">
                <a:solidFill>
                  <a:srgbClr val="374151"/>
                </a:solidFill>
                <a:effectLst/>
                <a:latin typeface="Söhne"/>
              </a:rPr>
              <a:t>El Controlador: actúa como intermediario entre el modelo y la vista, maneja las solicitudes del usuario y realiza las operaciones necesarias en el modelo para procesar la información. También se encarga de actualizar la vista con los cambios realizados en el modelo.</a:t>
            </a:r>
          </a:p>
          <a:p>
            <a:pPr algn="l"/>
            <a:r>
              <a:rPr lang="es-MX" sz="2000" b="0" i="0" dirty="0">
                <a:solidFill>
                  <a:srgbClr val="374151"/>
                </a:solidFill>
                <a:effectLst/>
                <a:latin typeface="Söhne"/>
              </a:rPr>
              <a:t>La idea detrás del patrón MVC es separar las responsabilidades de la aplicación en tres componentes distintos, lo que facilita la gestión del código, la reutilización y el mantenimiento a largo plazo. Además, también permite trabajar en paralelo en distintas capas del software y mejorar la escalabilidad de la aplicación.</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225153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862322"/>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configuración utilizado en servidores web que ejecutan el software Apache. Este archivo se utiliza para configurar aspectos específicos del servidor web, como la redirección de URL, la autenticación de usuarios, la manipulación de encabezados HTTP, la protección de archivos y directorios, y más.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592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2554545"/>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El archivo .</a:t>
            </a:r>
            <a:r>
              <a:rPr lang="es-MX" sz="2000" b="0" i="0" dirty="0" err="1">
                <a:solidFill>
                  <a:srgbClr val="374151"/>
                </a:solidFill>
                <a:effectLst/>
                <a:latin typeface="Söhne"/>
              </a:rPr>
              <a:t>htaccess</a:t>
            </a:r>
            <a:r>
              <a:rPr lang="es-MX" sz="2000" b="0" i="0" dirty="0">
                <a:solidFill>
                  <a:srgbClr val="374151"/>
                </a:solidFill>
                <a:effectLst/>
                <a:latin typeface="Söhne"/>
              </a:rPr>
              <a:t> es un archivo de texto plano que se puede crear y editar fácilmente con un editor de texto simple. Se debe colocar en la raíz del directorio del sitio web y su nombre debe comenzar con un punto (.) para que sea un archivo oculto y no se muestre en la lista de archivos del directorio.</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93188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A66DE-8C16-4800-94D9-DF0D8050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7000"/>
            <a:ext cx="12179300" cy="6346825"/>
          </a:xfrm>
          <a:prstGeom prst="rect">
            <a:avLst/>
          </a:prstGeom>
        </p:spPr>
      </p:pic>
      <p:sp>
        <p:nvSpPr>
          <p:cNvPr id="7" name="CuadroTexto 6">
            <a:extLst>
              <a:ext uri="{FF2B5EF4-FFF2-40B4-BE49-F238E27FC236}">
                <a16:creationId xmlns:a16="http://schemas.microsoft.com/office/drawing/2014/main" id="{C5F21BB7-B6EA-4BC5-876E-0DF6553E2EE0}"/>
              </a:ext>
            </a:extLst>
          </p:cNvPr>
          <p:cNvSpPr txBox="1"/>
          <p:nvPr/>
        </p:nvSpPr>
        <p:spPr>
          <a:xfrm>
            <a:off x="2445157" y="638701"/>
            <a:ext cx="6178549" cy="3170099"/>
          </a:xfrm>
          <a:prstGeom prst="rect">
            <a:avLst/>
          </a:prstGeom>
          <a:solidFill>
            <a:schemeClr val="bg2">
              <a:lumMod val="90000"/>
            </a:schemeClr>
          </a:solidFill>
        </p:spPr>
        <p:txBody>
          <a:bodyPr wrap="square">
            <a:spAutoFit/>
          </a:bodyPr>
          <a:lstStyle/>
          <a:p>
            <a:pPr algn="l"/>
            <a:r>
              <a:rPr lang="es-MX" sz="2000" b="1" i="0" dirty="0">
                <a:solidFill>
                  <a:srgbClr val="374151"/>
                </a:solidFill>
                <a:effectLst/>
                <a:latin typeface="Söhne"/>
              </a:rPr>
              <a:t>.</a:t>
            </a:r>
            <a:r>
              <a:rPr lang="es-MX" sz="2000" b="1" i="0" dirty="0" err="1">
                <a:solidFill>
                  <a:srgbClr val="374151"/>
                </a:solidFill>
                <a:effectLst/>
                <a:latin typeface="Söhne"/>
              </a:rPr>
              <a:t>htaccess</a:t>
            </a:r>
            <a:r>
              <a:rPr lang="es-MX" sz="2000" b="1" i="0" dirty="0">
                <a:solidFill>
                  <a:srgbClr val="374151"/>
                </a:solidFill>
                <a:effectLst/>
                <a:latin typeface="Söhne"/>
              </a:rPr>
              <a:t>:</a:t>
            </a:r>
          </a:p>
          <a:p>
            <a:pPr algn="l"/>
            <a:endParaRPr lang="es-MX" sz="2000" b="1" dirty="0">
              <a:solidFill>
                <a:srgbClr val="374151"/>
              </a:solidFill>
              <a:latin typeface="Söhne"/>
            </a:endParaRPr>
          </a:p>
          <a:p>
            <a:pPr algn="l"/>
            <a:r>
              <a:rPr lang="es-MX" sz="2000" b="0" i="0" dirty="0">
                <a:solidFill>
                  <a:srgbClr val="374151"/>
                </a:solidFill>
                <a:effectLst/>
                <a:latin typeface="Söhne"/>
              </a:rPr>
              <a:t>Es importante tener en cuenta que no todos los servidores web admiten el uso de archivos .</a:t>
            </a:r>
            <a:r>
              <a:rPr lang="es-MX" sz="2000" b="0" i="0" dirty="0" err="1">
                <a:solidFill>
                  <a:srgbClr val="374151"/>
                </a:solidFill>
                <a:effectLst/>
                <a:latin typeface="Söhne"/>
              </a:rPr>
              <a:t>htaccess</a:t>
            </a:r>
            <a:r>
              <a:rPr lang="es-MX" sz="2000" b="0" i="0" dirty="0">
                <a:solidFill>
                  <a:srgbClr val="374151"/>
                </a:solidFill>
                <a:effectLst/>
                <a:latin typeface="Söhne"/>
              </a:rPr>
              <a:t>, y algunos pueden tener restricciones sobre lo que se puede hacer con ellos. Además, cualquier cambio que se realice en el archivo .</a:t>
            </a:r>
            <a:r>
              <a:rPr lang="es-MX" sz="2000" b="0" i="0" dirty="0" err="1">
                <a:solidFill>
                  <a:srgbClr val="374151"/>
                </a:solidFill>
                <a:effectLst/>
                <a:latin typeface="Söhne"/>
              </a:rPr>
              <a:t>htaccess</a:t>
            </a:r>
            <a:r>
              <a:rPr lang="es-MX" sz="2000" b="0" i="0" dirty="0">
                <a:solidFill>
                  <a:srgbClr val="374151"/>
                </a:solidFill>
                <a:effectLst/>
                <a:latin typeface="Söhne"/>
              </a:rPr>
              <a:t> puede tener un impacto significativo en el funcionamiento del sitio web, por lo que es importante tener un conocimiento sólido de cómo funciona antes de realizar cambios.</a:t>
            </a:r>
          </a:p>
        </p:txBody>
      </p:sp>
      <mc:AlternateContent xmlns:mc="http://schemas.openxmlformats.org/markup-compatibility/2006">
        <mc:Choice xmlns:am3d="http://schemas.microsoft.com/office/drawing/2017/model3d" Requires="am3d">
          <p:graphicFrame>
            <p:nvGraphicFramePr>
              <p:cNvPr id="6" name="Modelo 3D 5" descr="Libros en una estantería">
                <a:extLst>
                  <a:ext uri="{FF2B5EF4-FFF2-40B4-BE49-F238E27FC236}">
                    <a16:creationId xmlns:a16="http://schemas.microsoft.com/office/drawing/2014/main" id="{B466AFAC-BA4C-41AC-B371-72A54481242D}"/>
                  </a:ext>
                </a:extLst>
              </p:cNvPr>
              <p:cNvGraphicFramePr>
                <a:graphicFrameLocks noChangeAspect="1"/>
              </p:cNvGraphicFramePr>
              <p:nvPr/>
            </p:nvGraphicFramePr>
            <p:xfrm>
              <a:off x="137952" y="384175"/>
              <a:ext cx="1804449" cy="1247285"/>
            </p:xfrm>
            <a:graphic>
              <a:graphicData uri="http://schemas.microsoft.com/office/drawing/2017/model3d">
                <am3d:model3d r:embed="rId4">
                  <am3d:spPr>
                    <a:xfrm>
                      <a:off x="0" y="0"/>
                      <a:ext cx="1804449" cy="1247285"/>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62395" ay="-2797460" az="-860225"/>
                    <am3d:postTrans dx="0" dy="0" dz="0"/>
                  </am3d:trans>
                  <am3d:raster rName="Office3DRenderer" rVer="16.0.8326">
                    <am3d:blip r:embed="rId5"/>
                  </am3d:raster>
                  <am3d:objViewport viewportSz="2000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o 3D 5" descr="Libros en una estantería">
                <a:extLst>
                  <a:ext uri="{FF2B5EF4-FFF2-40B4-BE49-F238E27FC236}">
                    <a16:creationId xmlns:a16="http://schemas.microsoft.com/office/drawing/2014/main" id="{B466AFAC-BA4C-41AC-B371-72A54481242D}"/>
                  </a:ext>
                </a:extLst>
              </p:cNvPr>
              <p:cNvPicPr>
                <a:picLocks noGrp="1" noRot="1" noChangeAspect="1" noMove="1" noResize="1" noEditPoints="1" noAdjustHandles="1" noChangeArrowheads="1" noChangeShapeType="1" noCrop="1"/>
              </p:cNvPicPr>
              <p:nvPr/>
            </p:nvPicPr>
            <p:blipFill>
              <a:blip r:embed="rId5"/>
              <a:stretch>
                <a:fillRect/>
              </a:stretch>
            </p:blipFill>
            <p:spPr>
              <a:xfrm>
                <a:off x="137952" y="384175"/>
                <a:ext cx="1804449" cy="1247285"/>
              </a:xfrm>
              <a:prstGeom prst="rect">
                <a:avLst/>
              </a:prstGeom>
            </p:spPr>
          </p:pic>
        </mc:Fallback>
      </mc:AlternateContent>
      <p:pic>
        <p:nvPicPr>
          <p:cNvPr id="8" name="Picture 2">
            <a:extLst>
              <a:ext uri="{FF2B5EF4-FFF2-40B4-BE49-F238E27FC236}">
                <a16:creationId xmlns:a16="http://schemas.microsoft.com/office/drawing/2014/main" id="{D4813DB2-11CF-4F8E-B420-1187752A8A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9397" y="2558442"/>
            <a:ext cx="1003515" cy="1741115"/>
          </a:xfrm>
          <a:prstGeom prst="rect">
            <a:avLst/>
          </a:prstGeom>
        </p:spPr>
      </p:pic>
    </p:spTree>
    <p:extLst>
      <p:ext uri="{BB962C8B-B14F-4D97-AF65-F5344CB8AC3E}">
        <p14:creationId xmlns:p14="http://schemas.microsoft.com/office/powerpoint/2010/main" val="386904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98684" y="2558759"/>
            <a:ext cx="1003515" cy="17411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04335" y="2558759"/>
            <a:ext cx="1225111" cy="174111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40728" y="2507462"/>
            <a:ext cx="1073160" cy="174111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15894" y="4537321"/>
            <a:ext cx="1032006" cy="174111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702199" y="4537321"/>
            <a:ext cx="1231443" cy="1741115"/>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332137" y="4431085"/>
            <a:ext cx="1247271" cy="1741115"/>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776295" y="504010"/>
            <a:ext cx="1075590" cy="1787234"/>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029446" y="504010"/>
            <a:ext cx="1101586" cy="1787234"/>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912309" y="2538224"/>
            <a:ext cx="1368046" cy="1787234"/>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343691" y="504010"/>
            <a:ext cx="1085339" cy="1787234"/>
          </a:xfrm>
          <a:prstGeom prst="rect">
            <a:avLst/>
          </a:prstGeom>
        </p:spPr>
      </p:pic>
      <p:pic>
        <p:nvPicPr>
          <p:cNvPr id="12" name="Picture 12"/>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7566546" y="504010"/>
            <a:ext cx="981354" cy="1787234"/>
          </a:xfrm>
          <a:prstGeom prst="rect">
            <a:avLst/>
          </a:prstGeom>
        </p:spPr>
      </p:pic>
      <p:pic>
        <p:nvPicPr>
          <p:cNvPr id="13" name="Picture 1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5912309" y="4546629"/>
            <a:ext cx="1368046" cy="1787234"/>
          </a:xfrm>
          <a:prstGeom prst="rect">
            <a:avLst/>
          </a:prstGeom>
        </p:spPr>
      </p:pic>
      <p:sp>
        <p:nvSpPr>
          <p:cNvPr id="14" name="AutoShape 14"/>
          <p:cNvSpPr/>
          <p:nvPr/>
        </p:nvSpPr>
        <p:spPr>
          <a:xfrm>
            <a:off x="0" y="0"/>
            <a:ext cx="4939831" cy="6858000"/>
          </a:xfrm>
          <a:prstGeom prst="rect">
            <a:avLst/>
          </a:prstGeom>
          <a:solidFill>
            <a:schemeClr val="accent1">
              <a:lumMod val="50000"/>
            </a:schemeClr>
          </a:solidFill>
        </p:spPr>
        <p:txBody>
          <a:bodyPr/>
          <a:lstStyle/>
          <a:p>
            <a:endParaRPr lang="es-CO" sz="1200" dirty="0"/>
          </a:p>
        </p:txBody>
      </p:sp>
      <p:sp>
        <p:nvSpPr>
          <p:cNvPr id="16" name="TextBox 16"/>
          <p:cNvSpPr txBox="1"/>
          <p:nvPr/>
        </p:nvSpPr>
        <p:spPr>
          <a:xfrm>
            <a:off x="687079" y="2091056"/>
            <a:ext cx="3248099" cy="564257"/>
          </a:xfrm>
          <a:prstGeom prst="rect">
            <a:avLst/>
          </a:prstGeom>
        </p:spPr>
        <p:txBody>
          <a:bodyPr lIns="0" tIns="0" rIns="0" bIns="0" rtlCol="0" anchor="t">
            <a:spAutoFit/>
          </a:bodyPr>
          <a:lstStyle/>
          <a:p>
            <a:pPr>
              <a:lnSpc>
                <a:spcPts val="4440"/>
              </a:lnSpc>
            </a:pPr>
            <a:r>
              <a:rPr lang="en-US" sz="3700" dirty="0">
                <a:solidFill>
                  <a:srgbClr val="FFFFFF"/>
                </a:solidFill>
                <a:latin typeface="Telegraf Bold"/>
              </a:rPr>
              <a:t>Tus Avatars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059901"/>
            <a:ext cx="12192000" cy="878957"/>
          </a:xfrm>
          <a:prstGeom prst="rect">
            <a:avLst/>
          </a:prstGeom>
          <a:solidFill>
            <a:srgbClr val="99D9D9"/>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0" y="1955800"/>
            <a:ext cx="1619517" cy="3627719"/>
          </a:xfrm>
          <a:prstGeom prst="rect">
            <a:avLst/>
          </a:prstGeom>
        </p:spPr>
      </p:pic>
      <p:sp>
        <p:nvSpPr>
          <p:cNvPr id="6" name="CuadroTexto 5">
            <a:extLst>
              <a:ext uri="{FF2B5EF4-FFF2-40B4-BE49-F238E27FC236}">
                <a16:creationId xmlns:a16="http://schemas.microsoft.com/office/drawing/2014/main" id="{8EBD1CB3-8B65-4C95-9BEF-BD382E8E95AA}"/>
              </a:ext>
            </a:extLst>
          </p:cNvPr>
          <p:cNvSpPr txBox="1"/>
          <p:nvPr/>
        </p:nvSpPr>
        <p:spPr>
          <a:xfrm>
            <a:off x="660400" y="2382560"/>
            <a:ext cx="6118301" cy="1077218"/>
          </a:xfrm>
          <a:prstGeom prst="rect">
            <a:avLst/>
          </a:prstGeom>
          <a:noFill/>
        </p:spPr>
        <p:txBody>
          <a:bodyPr wrap="square">
            <a:spAutoFit/>
          </a:bodyPr>
          <a:lstStyle/>
          <a:p>
            <a:r>
              <a:rPr lang="es-MX" sz="1600" dirty="0">
                <a:solidFill>
                  <a:srgbClr val="374151"/>
                </a:solidFill>
                <a:latin typeface="Söhne"/>
              </a:rPr>
              <a:t>La normalización de la base de datos se realiza siguiendo ciertas reglas y principios que se conocen como formas normales. Estas formas normales establecen un conjunto de reglas que deben cumplirse para asegurar que la base de datos esté correctamente organizada.</a:t>
            </a:r>
            <a:endParaRPr lang="es-CO" sz="1600" dirty="0"/>
          </a:p>
        </p:txBody>
      </p:sp>
      <mc:AlternateContent xmlns:mc="http://schemas.openxmlformats.org/markup-compatibility/2006">
        <mc:Choice xmlns:am3d="http://schemas.microsoft.com/office/drawing/2017/model3d" Requires="am3d">
          <p:graphicFrame>
            <p:nvGraphicFramePr>
              <p:cNvPr id="23" name="Modelo 3D 22" descr="Coche C7 Tuner dorado">
                <a:extLst>
                  <a:ext uri="{FF2B5EF4-FFF2-40B4-BE49-F238E27FC236}">
                    <a16:creationId xmlns:a16="http://schemas.microsoft.com/office/drawing/2014/main" id="{47B783DF-A515-4FB5-AD50-1B2BF65651BC}"/>
                  </a:ext>
                </a:extLst>
              </p:cNvPr>
              <p:cNvGraphicFramePr>
                <a:graphicFrameLocks noChangeAspect="1"/>
              </p:cNvGraphicFramePr>
              <p:nvPr/>
            </p:nvGraphicFramePr>
            <p:xfrm>
              <a:off x="23618" y="-38457"/>
              <a:ext cx="2797565" cy="1994257"/>
            </p:xfrm>
            <a:graphic>
              <a:graphicData uri="http://schemas.microsoft.com/office/drawing/2017/model3d">
                <am3d:model3d r:embed="rId3">
                  <am3d:spPr>
                    <a:xfrm>
                      <a:off x="0" y="0"/>
                      <a:ext cx="2797565" cy="1994257"/>
                    </a:xfrm>
                    <a:prstGeom prst="rect">
                      <a:avLst/>
                    </a:prstGeom>
                  </am3d:spPr>
                  <am3d:camera>
                    <am3d:pos x="0" y="0" z="54583236"/>
                    <am3d:up dx="0" dy="36000000" dz="0"/>
                    <am3d:lookAt x="0" y="0" z="0"/>
                    <am3d:perspective fov="2700000"/>
                  </am3d:camera>
                  <am3d:trans>
                    <am3d:meterPerModelUnit n="28442452" d="1000000"/>
                    <am3d:preTrans dx="0" dy="-1694585" dz="-548501"/>
                    <am3d:scale>
                      <am3d:sx n="1000000" d="1000000"/>
                      <am3d:sy n="1000000" d="1000000"/>
                      <am3d:sz n="1000000" d="1000000"/>
                    </am3d:scale>
                    <am3d:rot ax="2114990" ay="2730499" az="1605279"/>
                    <am3d:postTrans dx="0" dy="0" dz="0"/>
                  </am3d:trans>
                  <am3d:raster rName="Office3DRenderer" rVer="16.0.8326">
                    <am3d:blip r:embed="rId4"/>
                  </am3d:raster>
                  <am3d:objViewport viewportSz="34406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Modelo 3D 22" descr="Coche C7 Tuner dorado">
                <a:extLst>
                  <a:ext uri="{FF2B5EF4-FFF2-40B4-BE49-F238E27FC236}">
                    <a16:creationId xmlns:a16="http://schemas.microsoft.com/office/drawing/2014/main" id="{47B783DF-A515-4FB5-AD50-1B2BF65651BC}"/>
                  </a:ext>
                </a:extLst>
              </p:cNvPr>
              <p:cNvPicPr>
                <a:picLocks noGrp="1" noRot="1" noChangeAspect="1" noMove="1" noResize="1" noEditPoints="1" noAdjustHandles="1" noChangeArrowheads="1" noChangeShapeType="1" noCrop="1"/>
              </p:cNvPicPr>
              <p:nvPr/>
            </p:nvPicPr>
            <p:blipFill>
              <a:blip r:embed="rId4"/>
              <a:stretch>
                <a:fillRect/>
              </a:stretch>
            </p:blipFill>
            <p:spPr>
              <a:xfrm>
                <a:off x="23618" y="-38457"/>
                <a:ext cx="2797565" cy="1994257"/>
              </a:xfrm>
              <a:prstGeom prst="rect">
                <a:avLst/>
              </a:prstGeom>
            </p:spPr>
          </p:pic>
        </mc:Fallback>
      </mc:AlternateContent>
      <p:sp>
        <p:nvSpPr>
          <p:cNvPr id="7" name="CuadroTexto 5">
            <a:extLst>
              <a:ext uri="{FF2B5EF4-FFF2-40B4-BE49-F238E27FC236}">
                <a16:creationId xmlns:a16="http://schemas.microsoft.com/office/drawing/2014/main" id="{87FB2923-33ED-484B-978C-3C0AF41CE51A}"/>
              </a:ext>
            </a:extLst>
          </p:cNvPr>
          <p:cNvSpPr txBox="1"/>
          <p:nvPr/>
        </p:nvSpPr>
        <p:spPr>
          <a:xfrm>
            <a:off x="660400" y="3830190"/>
            <a:ext cx="6118301" cy="1569660"/>
          </a:xfrm>
          <a:prstGeom prst="rect">
            <a:avLst/>
          </a:prstGeom>
          <a:noFill/>
        </p:spPr>
        <p:txBody>
          <a:bodyPr wrap="square">
            <a:spAutoFit/>
          </a:bodyPr>
          <a:lstStyle/>
          <a:p>
            <a:pPr algn="just"/>
            <a:r>
              <a:rPr lang="es-MX" sz="1600" dirty="0">
                <a:solidFill>
                  <a:srgbClr val="374151"/>
                </a:solidFill>
                <a:latin typeface="Söhne"/>
              </a:rPr>
              <a:t>Existen diferentes niveles de normalización, conocidos como formas normales (1NF, 2NF, 3NF, etc.), cada uno de los cuales implica un mayor grado de restricción en la estructura de la base de datos. En general, se busca normalizar la base de datos hasta la tercera forma normal (3NF), aunque en algunos casos se puede llegar a la forma normal de Boyce-Codd (BCNF) o incluso a la cuarta forma normal (4NF).</a:t>
            </a:r>
            <a:endParaRPr lang="es-CO" sz="1600" dirty="0"/>
          </a:p>
        </p:txBody>
      </p:sp>
    </p:spTree>
    <p:extLst>
      <p:ext uri="{BB962C8B-B14F-4D97-AF65-F5344CB8AC3E}">
        <p14:creationId xmlns:p14="http://schemas.microsoft.com/office/powerpoint/2010/main" val="16053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9444E-6 2.22222E-6 L 0.70147 0.25046 " pathEditMode="relative" rAng="0" ptsTypes="AA">
                                      <p:cBhvr>
                                        <p:cTn id="6" dur="2000" fill="hold"/>
                                        <p:tgtEl>
                                          <p:spTgt spid="23"/>
                                        </p:tgtEl>
                                        <p:attrNameLst>
                                          <p:attrName>ppt_x</p:attrName>
                                          <p:attrName>ppt_y</p:attrName>
                                        </p:attrNameLst>
                                      </p:cBhvr>
                                      <p:rCtr x="35069" y="125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059901"/>
            <a:ext cx="12192000" cy="878957"/>
          </a:xfrm>
          <a:prstGeom prst="rect">
            <a:avLst/>
          </a:prstGeom>
          <a:solidFill>
            <a:srgbClr val="99D9D9"/>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0" y="1955800"/>
            <a:ext cx="1619517" cy="3627719"/>
          </a:xfrm>
          <a:prstGeom prst="rect">
            <a:avLst/>
          </a:prstGeom>
        </p:spPr>
      </p:pic>
      <p:sp>
        <p:nvSpPr>
          <p:cNvPr id="6" name="CuadroTexto 5">
            <a:extLst>
              <a:ext uri="{FF2B5EF4-FFF2-40B4-BE49-F238E27FC236}">
                <a16:creationId xmlns:a16="http://schemas.microsoft.com/office/drawing/2014/main" id="{8EBD1CB3-8B65-4C95-9BEF-BD382E8E95AA}"/>
              </a:ext>
            </a:extLst>
          </p:cNvPr>
          <p:cNvSpPr txBox="1"/>
          <p:nvPr/>
        </p:nvSpPr>
        <p:spPr>
          <a:xfrm>
            <a:off x="1422400" y="2575848"/>
            <a:ext cx="6118301" cy="1323439"/>
          </a:xfrm>
          <a:prstGeom prst="rect">
            <a:avLst/>
          </a:prstGeom>
          <a:noFill/>
        </p:spPr>
        <p:txBody>
          <a:bodyPr wrap="square">
            <a:spAutoFit/>
          </a:bodyPr>
          <a:lstStyle/>
          <a:p>
            <a:r>
              <a:rPr lang="es-MX" sz="1600" dirty="0">
                <a:solidFill>
                  <a:srgbClr val="374151"/>
                </a:solidFill>
                <a:latin typeface="Söhne"/>
              </a:rPr>
              <a:t>Los beneficios de normalizar una base de datos incluyen una mejor organización y estructura, reducción de redundancia de datos, mejora de la integridad de los datos, mejor rendimiento y eficiencia en el almacenamiento y recuperación de datos, así como una mayor facilidad de mantenimiento y actualización de la base de datos.</a:t>
            </a:r>
            <a:endParaRPr lang="es-CO" sz="1600" dirty="0"/>
          </a:p>
        </p:txBody>
      </p:sp>
      <mc:AlternateContent xmlns:mc="http://schemas.openxmlformats.org/markup-compatibility/2006">
        <mc:Choice xmlns:am3d="http://schemas.microsoft.com/office/drawing/2017/model3d" Requires="am3d">
          <p:graphicFrame>
            <p:nvGraphicFramePr>
              <p:cNvPr id="23" name="Modelo 3D 22" descr="Coche C7 Tuner dorado">
                <a:extLst>
                  <a:ext uri="{FF2B5EF4-FFF2-40B4-BE49-F238E27FC236}">
                    <a16:creationId xmlns:a16="http://schemas.microsoft.com/office/drawing/2014/main" id="{47B783DF-A515-4FB5-AD50-1B2BF65651BC}"/>
                  </a:ext>
                </a:extLst>
              </p:cNvPr>
              <p:cNvGraphicFramePr>
                <a:graphicFrameLocks noChangeAspect="1"/>
              </p:cNvGraphicFramePr>
              <p:nvPr/>
            </p:nvGraphicFramePr>
            <p:xfrm>
              <a:off x="23618" y="-38457"/>
              <a:ext cx="2797565" cy="1994257"/>
            </p:xfrm>
            <a:graphic>
              <a:graphicData uri="http://schemas.microsoft.com/office/drawing/2017/model3d">
                <am3d:model3d r:embed="rId3">
                  <am3d:spPr>
                    <a:xfrm>
                      <a:off x="0" y="0"/>
                      <a:ext cx="2797565" cy="1994257"/>
                    </a:xfrm>
                    <a:prstGeom prst="rect">
                      <a:avLst/>
                    </a:prstGeom>
                  </am3d:spPr>
                  <am3d:camera>
                    <am3d:pos x="0" y="0" z="54583236"/>
                    <am3d:up dx="0" dy="36000000" dz="0"/>
                    <am3d:lookAt x="0" y="0" z="0"/>
                    <am3d:perspective fov="2700000"/>
                  </am3d:camera>
                  <am3d:trans>
                    <am3d:meterPerModelUnit n="28442452" d="1000000"/>
                    <am3d:preTrans dx="0" dy="-1694585" dz="-548501"/>
                    <am3d:scale>
                      <am3d:sx n="1000000" d="1000000"/>
                      <am3d:sy n="1000000" d="1000000"/>
                      <am3d:sz n="1000000" d="1000000"/>
                    </am3d:scale>
                    <am3d:rot ax="2114990" ay="2730499" az="1605279"/>
                    <am3d:postTrans dx="0" dy="0" dz="0"/>
                  </am3d:trans>
                  <am3d:raster rName="Office3DRenderer" rVer="16.0.8326">
                    <am3d:blip r:embed="rId4"/>
                  </am3d:raster>
                  <am3d:objViewport viewportSz="34406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Modelo 3D 22" descr="Coche C7 Tuner dorado">
                <a:extLst>
                  <a:ext uri="{FF2B5EF4-FFF2-40B4-BE49-F238E27FC236}">
                    <a16:creationId xmlns:a16="http://schemas.microsoft.com/office/drawing/2014/main" id="{47B783DF-A515-4FB5-AD50-1B2BF65651BC}"/>
                  </a:ext>
                </a:extLst>
              </p:cNvPr>
              <p:cNvPicPr>
                <a:picLocks noGrp="1" noRot="1" noChangeAspect="1" noMove="1" noResize="1" noEditPoints="1" noAdjustHandles="1" noChangeArrowheads="1" noChangeShapeType="1" noCrop="1"/>
              </p:cNvPicPr>
              <p:nvPr/>
            </p:nvPicPr>
            <p:blipFill>
              <a:blip r:embed="rId4"/>
              <a:stretch>
                <a:fillRect/>
              </a:stretch>
            </p:blipFill>
            <p:spPr>
              <a:xfrm>
                <a:off x="23618" y="-38457"/>
                <a:ext cx="2797565" cy="1994257"/>
              </a:xfrm>
              <a:prstGeom prst="rect">
                <a:avLst/>
              </a:prstGeom>
            </p:spPr>
          </p:pic>
        </mc:Fallback>
      </mc:AlternateContent>
    </p:spTree>
    <p:extLst>
      <p:ext uri="{BB962C8B-B14F-4D97-AF65-F5344CB8AC3E}">
        <p14:creationId xmlns:p14="http://schemas.microsoft.com/office/powerpoint/2010/main" val="37922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9444E-6 2.22222E-6 L 0.70147 0.25046 " pathEditMode="relative" rAng="0" ptsTypes="AA">
                                      <p:cBhvr>
                                        <p:cTn id="6" dur="2000" fill="hold"/>
                                        <p:tgtEl>
                                          <p:spTgt spid="23"/>
                                        </p:tgtEl>
                                        <p:attrNameLst>
                                          <p:attrName>ppt_x</p:attrName>
                                          <p:attrName>ppt_y</p:attrName>
                                        </p:attrNameLst>
                                      </p:cBhvr>
                                      <p:rCtr x="35069" y="125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78740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309638" y="2219446"/>
            <a:ext cx="6096000" cy="1733488"/>
          </a:xfrm>
          <a:prstGeom prst="rect">
            <a:avLst/>
          </a:prstGeom>
          <a:noFill/>
        </p:spPr>
        <p:txBody>
          <a:bodyPr wrap="square">
            <a:spAutoFit/>
          </a:bodyPr>
          <a:lstStyle/>
          <a:p>
            <a:pPr algn="just"/>
            <a:r>
              <a:rPr lang="es-MX" sz="2133" dirty="0">
                <a:solidFill>
                  <a:srgbClr val="374151"/>
                </a:solidFill>
                <a:latin typeface="Söhne"/>
              </a:rPr>
              <a:t>La primera forma normal (1FN) es el primer nivel de normalización de una base de datos. Se basa en la idea de que cada atributo de una tabla debe contener un solo valor, y que no debe haber valores repetidos o multivaluados en una misma columna.</a:t>
            </a:r>
            <a:endParaRPr lang="es-CO" sz="2133" dirty="0">
              <a:latin typeface="Roboto" panose="02000000000000000000" pitchFamily="2" charset="0"/>
              <a:ea typeface="Roboto" panose="02000000000000000000" pitchFamily="2" charset="0"/>
            </a:endParaRPr>
          </a:p>
        </p:txBody>
      </p:sp>
      <p:pic>
        <p:nvPicPr>
          <p:cNvPr id="8" name="Picture 6">
            <a:extLst>
              <a:ext uri="{FF2B5EF4-FFF2-40B4-BE49-F238E27FC236}">
                <a16:creationId xmlns:a16="http://schemas.microsoft.com/office/drawing/2014/main" id="{7BD7177B-95F3-4BC6-9069-15247D775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2800" y="2805677"/>
            <a:ext cx="2184400" cy="2233598"/>
          </a:xfrm>
          <a:prstGeom prst="rect">
            <a:avLst/>
          </a:prstGeom>
        </p:spPr>
      </p:pic>
    </p:spTree>
    <p:extLst>
      <p:ext uri="{BB962C8B-B14F-4D97-AF65-F5344CB8AC3E}">
        <p14:creationId xmlns:p14="http://schemas.microsoft.com/office/powerpoint/2010/main" val="397998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304800" y="2017415"/>
            <a:ext cx="6096000" cy="2389950"/>
          </a:xfrm>
          <a:prstGeom prst="rect">
            <a:avLst/>
          </a:prstGeom>
          <a:noFill/>
        </p:spPr>
        <p:txBody>
          <a:bodyPr wrap="square">
            <a:spAutoFit/>
          </a:bodyPr>
          <a:lstStyle/>
          <a:p>
            <a:pPr algn="l"/>
            <a:r>
              <a:rPr lang="es-MX" sz="2133" dirty="0">
                <a:solidFill>
                  <a:srgbClr val="374151"/>
                </a:solidFill>
                <a:latin typeface="Söhne"/>
              </a:rPr>
              <a:t>En resumen, la primera forma normal (1FN) se puede describir de la siguiente manera:</a:t>
            </a:r>
          </a:p>
          <a:p>
            <a:pPr algn="l">
              <a:buFont typeface="Arial" panose="020B0604020202020204" pitchFamily="34" charset="0"/>
              <a:buChar char="•"/>
            </a:pPr>
            <a:r>
              <a:rPr lang="es-MX" sz="2133" dirty="0">
                <a:solidFill>
                  <a:srgbClr val="374151"/>
                </a:solidFill>
                <a:latin typeface="Söhne"/>
              </a:rPr>
              <a:t>Cada tabla debe tener una clave primaria que identifique de forma única cada fila de datos.</a:t>
            </a:r>
          </a:p>
          <a:p>
            <a:pPr algn="l">
              <a:buFont typeface="Arial" panose="020B0604020202020204" pitchFamily="34" charset="0"/>
              <a:buChar char="•"/>
            </a:pPr>
            <a:r>
              <a:rPr lang="es-MX" sz="2133" dirty="0">
                <a:solidFill>
                  <a:srgbClr val="374151"/>
                </a:solidFill>
                <a:latin typeface="Söhne"/>
              </a:rPr>
              <a:t>Cada columna de una tabla debe contener valores atómicos, es decir, no debe haber valores multivaluados o repetidos en una misma columna.</a:t>
            </a:r>
          </a:p>
        </p:txBody>
      </p:sp>
      <p:pic>
        <p:nvPicPr>
          <p:cNvPr id="9" name="Picture 18">
            <a:extLst>
              <a:ext uri="{FF2B5EF4-FFF2-40B4-BE49-F238E27FC236}">
                <a16:creationId xmlns:a16="http://schemas.microsoft.com/office/drawing/2014/main" id="{2C4CFE96-585F-400A-A3E0-1F1902ECC3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70801" y="1902439"/>
            <a:ext cx="2507703" cy="3563919"/>
          </a:xfrm>
          <a:prstGeom prst="rect">
            <a:avLst/>
          </a:prstGeom>
        </p:spPr>
      </p:pic>
    </p:spTree>
    <p:extLst>
      <p:ext uri="{BB962C8B-B14F-4D97-AF65-F5344CB8AC3E}">
        <p14:creationId xmlns:p14="http://schemas.microsoft.com/office/powerpoint/2010/main" val="60244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304800" y="2097606"/>
            <a:ext cx="6096000" cy="2389950"/>
          </a:xfrm>
          <a:prstGeom prst="rect">
            <a:avLst/>
          </a:prstGeom>
          <a:noFill/>
        </p:spPr>
        <p:txBody>
          <a:bodyPr wrap="square">
            <a:spAutoFit/>
          </a:bodyPr>
          <a:lstStyle/>
          <a:p>
            <a:pPr algn="just"/>
            <a:r>
              <a:rPr lang="es-MX" sz="2133" dirty="0">
                <a:solidFill>
                  <a:srgbClr val="374151"/>
                </a:solidFill>
                <a:latin typeface="Söhne"/>
              </a:rPr>
              <a:t>La 1FN se enfoca en eliminar la redundancia de datos y evitar la inconsistencia, asegurando que cada registro en la tabla sea único y tenga su propia clave primaria. También establece que cada columna de una tabla debe contener un solo valor atómico, lo que mejora la integridad de los datos y facilita la gestión y el mantenimiento de la base de datos.</a:t>
            </a:r>
            <a:endParaRPr lang="es-CO" sz="2133" dirty="0">
              <a:latin typeface="Roboto" panose="02000000000000000000" pitchFamily="2" charset="0"/>
              <a:ea typeface="Roboto" panose="02000000000000000000" pitchFamily="2" charset="0"/>
            </a:endParaRPr>
          </a:p>
        </p:txBody>
      </p:sp>
      <p:pic>
        <p:nvPicPr>
          <p:cNvPr id="8" name="Picture 6">
            <a:extLst>
              <a:ext uri="{FF2B5EF4-FFF2-40B4-BE49-F238E27FC236}">
                <a16:creationId xmlns:a16="http://schemas.microsoft.com/office/drawing/2014/main" id="{7BD7177B-95F3-4BC6-9069-15247D775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2800" y="2805677"/>
            <a:ext cx="2184400" cy="2233598"/>
          </a:xfrm>
          <a:prstGeom prst="rect">
            <a:avLst/>
          </a:prstGeom>
        </p:spPr>
      </p:pic>
    </p:spTree>
    <p:extLst>
      <p:ext uri="{BB962C8B-B14F-4D97-AF65-F5344CB8AC3E}">
        <p14:creationId xmlns:p14="http://schemas.microsoft.com/office/powerpoint/2010/main" val="10206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304800" y="10865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6060"/>
            <a:ext cx="9499600" cy="5793290"/>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111276" y="1120289"/>
            <a:ext cx="8931124" cy="4278094"/>
          </a:xfrm>
          <a:prstGeom prst="rect">
            <a:avLst/>
          </a:prstGeom>
          <a:solidFill>
            <a:schemeClr val="accent3">
              <a:lumMod val="20000"/>
              <a:lumOff val="80000"/>
            </a:schemeClr>
          </a:solidFill>
        </p:spPr>
        <p:txBody>
          <a:bodyPr wrap="square">
            <a:spAutoFit/>
          </a:bodyPr>
          <a:lstStyle/>
          <a:p>
            <a:pPr algn="just"/>
            <a:r>
              <a:rPr lang="es-MX" sz="1600" dirty="0">
                <a:solidFill>
                  <a:srgbClr val="374151"/>
                </a:solidFill>
                <a:latin typeface="Söhne"/>
              </a:rPr>
              <a:t>La cédula de identidad es un documento importante y único que se utiliza para identificar a las personas en muchos países. A menudo, se piensa que la cédula de identidad es una buena opción para usar como clave primaria en una base de datos, ya que es un identificador único y constante para cada persona. Sin embargo, existen algunas razones por las que no se recomienda utilizar la cédula como clave primaria:</a:t>
            </a:r>
          </a:p>
          <a:p>
            <a:pPr algn="just">
              <a:buFont typeface="+mj-lt"/>
              <a:buAutoNum type="arabicPeriod"/>
            </a:pPr>
            <a:r>
              <a:rPr lang="es-MX" sz="1600" dirty="0">
                <a:solidFill>
                  <a:srgbClr val="374151"/>
                </a:solidFill>
                <a:latin typeface="Söhne"/>
              </a:rPr>
              <a:t>Cambios de la información personal: La información personal de una persona puede cambiar con el tiempo, como el cambio de dirección o de nombre. Si la cédula se usa como clave primaria, estos cambios pueden ser problemáticos y requieren actualizaciones frecuentes de la información en la base de datos, lo que puede ser difícil de manejar.</a:t>
            </a:r>
          </a:p>
          <a:p>
            <a:pPr algn="just">
              <a:buFont typeface="+mj-lt"/>
              <a:buAutoNum type="arabicPeriod"/>
            </a:pPr>
            <a:r>
              <a:rPr lang="es-MX" sz="1600" dirty="0">
                <a:solidFill>
                  <a:srgbClr val="374151"/>
                </a:solidFill>
                <a:latin typeface="Söhne"/>
              </a:rPr>
              <a:t>Protección de la privacidad: La cédula de identidad contiene información personal que puede ser confidencial, y el uso de la cédula como clave primaria puede poner en riesgo la privacidad y seguridad de las personas en caso de filtraciones de la base de datos.</a:t>
            </a:r>
          </a:p>
          <a:p>
            <a:pPr algn="just">
              <a:buFont typeface="+mj-lt"/>
              <a:buAutoNum type="arabicPeriod"/>
            </a:pPr>
            <a:r>
              <a:rPr lang="es-MX" sz="1600" dirty="0">
                <a:solidFill>
                  <a:srgbClr val="374151"/>
                </a:solidFill>
                <a:latin typeface="Söhne"/>
              </a:rPr>
              <a:t>Limitaciones de longitud: Las claves primarias deben ser lo suficientemente cortas para ser almacenadas y procesadas de manera eficiente. Las cédulas de identidad suelen ser largas, lo que puede limitar la eficiencia de la base de datos y generar problemas de rendimiento.</a:t>
            </a:r>
          </a:p>
          <a:p>
            <a:pPr algn="just">
              <a:buFont typeface="+mj-lt"/>
              <a:buAutoNum type="arabicPeriod"/>
            </a:pPr>
            <a:r>
              <a:rPr lang="es-MX" sz="1600" dirty="0">
                <a:solidFill>
                  <a:srgbClr val="374151"/>
                </a:solidFill>
                <a:latin typeface="Söhne"/>
              </a:rPr>
              <a:t>Posibles duplicados: Aunque la cédula es un identificador único, existen casos en los que dos o más personas pueden tener la misma cédula, lo que podría generar conflictos y problemas en la gestión de la base de datos.</a:t>
            </a:r>
          </a:p>
        </p:txBody>
      </p:sp>
      <p:pic>
        <p:nvPicPr>
          <p:cNvPr id="8" name="Picture 6">
            <a:extLst>
              <a:ext uri="{FF2B5EF4-FFF2-40B4-BE49-F238E27FC236}">
                <a16:creationId xmlns:a16="http://schemas.microsoft.com/office/drawing/2014/main" id="{7BD7177B-95F3-4BC6-9069-15247D775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2800" y="2805677"/>
            <a:ext cx="2184400" cy="2233598"/>
          </a:xfrm>
          <a:prstGeom prst="rect">
            <a:avLst/>
          </a:prstGeom>
        </p:spPr>
      </p:pic>
    </p:spTree>
    <p:extLst>
      <p:ext uri="{BB962C8B-B14F-4D97-AF65-F5344CB8AC3E}">
        <p14:creationId xmlns:p14="http://schemas.microsoft.com/office/powerpoint/2010/main" val="242405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DA81A5-CAA5-4F65-9D70-81AADFB35E89}"/>
              </a:ext>
            </a:extLst>
          </p:cNvPr>
          <p:cNvSpPr txBox="1"/>
          <p:nvPr/>
        </p:nvSpPr>
        <p:spPr>
          <a:xfrm>
            <a:off x="711200" y="446970"/>
            <a:ext cx="10668000" cy="803810"/>
          </a:xfrm>
          <a:prstGeom prst="rect">
            <a:avLst/>
          </a:prstGeom>
        </p:spPr>
        <p:txBody>
          <a:bodyPr wrap="square" lIns="0" tIns="0" rIns="0" bIns="0" rtlCol="0" anchor="t">
            <a:spAutoFit/>
          </a:bodyPr>
          <a:lstStyle/>
          <a:p>
            <a:pPr>
              <a:lnSpc>
                <a:spcPts val="6900"/>
              </a:lnSpc>
            </a:pPr>
            <a:r>
              <a:rPr lang="en-US" sz="4800" dirty="0">
                <a:solidFill>
                  <a:srgbClr val="000000"/>
                </a:solidFill>
                <a:latin typeface="Telegraf Bold"/>
              </a:rPr>
              <a:t>REGLAS DE NORMALIZACIÓN</a:t>
            </a:r>
          </a:p>
        </p:txBody>
      </p:sp>
      <p:sp>
        <p:nvSpPr>
          <p:cNvPr id="3" name="AutoShape 2">
            <a:extLst>
              <a:ext uri="{FF2B5EF4-FFF2-40B4-BE49-F238E27FC236}">
                <a16:creationId xmlns:a16="http://schemas.microsoft.com/office/drawing/2014/main" id="{5029CCA4-75AB-40B8-AAC6-B091AEFD556F}"/>
              </a:ext>
            </a:extLst>
          </p:cNvPr>
          <p:cNvSpPr/>
          <p:nvPr/>
        </p:nvSpPr>
        <p:spPr>
          <a:xfrm>
            <a:off x="0" y="5647332"/>
            <a:ext cx="12192000" cy="1210668"/>
          </a:xfrm>
          <a:prstGeom prst="rect">
            <a:avLst/>
          </a:prstGeom>
          <a:solidFill>
            <a:srgbClr val="D1A3E8"/>
          </a:solidFill>
        </p:spPr>
      </p:sp>
      <p:pic>
        <p:nvPicPr>
          <p:cNvPr id="7" name="Imagen 6">
            <a:extLst>
              <a:ext uri="{FF2B5EF4-FFF2-40B4-BE49-F238E27FC236}">
                <a16:creationId xmlns:a16="http://schemas.microsoft.com/office/drawing/2014/main" id="{6DF5F787-CFC5-4195-B469-8407EA2D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342"/>
            <a:ext cx="6908800" cy="4329552"/>
          </a:xfrm>
          <a:prstGeom prst="rect">
            <a:avLst/>
          </a:prstGeom>
        </p:spPr>
      </p:pic>
      <p:sp>
        <p:nvSpPr>
          <p:cNvPr id="5" name="CuadroTexto 4">
            <a:extLst>
              <a:ext uri="{FF2B5EF4-FFF2-40B4-BE49-F238E27FC236}">
                <a16:creationId xmlns:a16="http://schemas.microsoft.com/office/drawing/2014/main" id="{EA7DB698-8F54-455C-9485-AE04A7DABEC2}"/>
              </a:ext>
            </a:extLst>
          </p:cNvPr>
          <p:cNvSpPr txBox="1"/>
          <p:nvPr/>
        </p:nvSpPr>
        <p:spPr>
          <a:xfrm>
            <a:off x="203200" y="1902438"/>
            <a:ext cx="6096000" cy="2389950"/>
          </a:xfrm>
          <a:prstGeom prst="rect">
            <a:avLst/>
          </a:prstGeom>
          <a:noFill/>
        </p:spPr>
        <p:txBody>
          <a:bodyPr wrap="square">
            <a:spAutoFit/>
          </a:bodyPr>
          <a:lstStyle/>
          <a:p>
            <a:pPr algn="just"/>
            <a:r>
              <a:rPr lang="es-MX" sz="2133" dirty="0">
                <a:solidFill>
                  <a:srgbClr val="374151"/>
                </a:solidFill>
                <a:latin typeface="Söhne"/>
              </a:rPr>
              <a:t>La segunda forma normal (2FN) es uno de los niveles de normalización de una base de datos, que se basa en la primera forma normal (1FN). La 2FN se enfoca en eliminar la redundancia de datos y evitar las anomalías de actualización y eliminación que pueden ocurrir en una tabla que no cumple con esta forma normal.</a:t>
            </a:r>
            <a:endParaRPr lang="es-CO" sz="2133" dirty="0">
              <a:latin typeface="Roboto" panose="02000000000000000000" pitchFamily="2" charset="0"/>
              <a:ea typeface="Roboto" panose="02000000000000000000" pitchFamily="2" charset="0"/>
            </a:endParaRPr>
          </a:p>
        </p:txBody>
      </p:sp>
      <p:pic>
        <p:nvPicPr>
          <p:cNvPr id="9" name="Picture 18">
            <a:extLst>
              <a:ext uri="{FF2B5EF4-FFF2-40B4-BE49-F238E27FC236}">
                <a16:creationId xmlns:a16="http://schemas.microsoft.com/office/drawing/2014/main" id="{F05478FF-4A9A-4FE1-87FF-DD947B88F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74001" y="1647041"/>
            <a:ext cx="2507703" cy="3563919"/>
          </a:xfrm>
          <a:prstGeom prst="rect">
            <a:avLst/>
          </a:prstGeom>
        </p:spPr>
      </p:pic>
    </p:spTree>
    <p:extLst>
      <p:ext uri="{BB962C8B-B14F-4D97-AF65-F5344CB8AC3E}">
        <p14:creationId xmlns:p14="http://schemas.microsoft.com/office/powerpoint/2010/main" val="2519167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1835</Words>
  <Application>Microsoft Office PowerPoint</Application>
  <PresentationFormat>Widescreen</PresentationFormat>
  <Paragraphs>98</Paragraphs>
  <Slides>28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Architects Daughter</vt:lpstr>
      <vt:lpstr>Arial</vt:lpstr>
      <vt:lpstr>Calibri</vt:lpstr>
      <vt:lpstr>Calibri Light</vt:lpstr>
      <vt:lpstr>Catamaran</vt:lpstr>
      <vt:lpstr>Public Sans</vt:lpstr>
      <vt:lpstr>Roboto</vt:lpstr>
      <vt:lpstr>Söhne</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Yamile Ortega Carrillo</dc:creator>
  <cp:lastModifiedBy>Sonia Yamile Ortega Carrillo</cp:lastModifiedBy>
  <cp:revision>13</cp:revision>
  <dcterms:created xsi:type="dcterms:W3CDTF">2023-05-05T08:12:45Z</dcterms:created>
  <dcterms:modified xsi:type="dcterms:W3CDTF">2023-05-16T05:43:16Z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SetDate">
    <vt:lpwstr>2023-05-05T08:12:45Z</vt:lpwstr>
  </property>
  <property fmtid="{D5CDD505-2E9C-101B-9397-08002B2CF9AE}" pid="4" name="MSIP_Label_1299739c-ad3d-4908-806e-4d91151a6e13_Method">
    <vt:lpwstr>Standard</vt:lpwstr>
  </property>
  <property fmtid="{D5CDD505-2E9C-101B-9397-08002B2CF9AE}" pid="5" name="MSIP_Label_1299739c-ad3d-4908-806e-4d91151a6e13_Name">
    <vt:lpwstr>All Employees (Unrestricted)</vt:lpwstr>
  </property>
  <property fmtid="{D5CDD505-2E9C-101B-9397-08002B2CF9AE}" pid="6" name="MSIP_Label_1299739c-ad3d-4908-806e-4d91151a6e13_SiteId">
    <vt:lpwstr>cbc2c381-2f2e-4d93-91d1-506c9316ace7</vt:lpwstr>
  </property>
  <property fmtid="{D5CDD505-2E9C-101B-9397-08002B2CF9AE}" pid="7" name="MSIP_Label_1299739c-ad3d-4908-806e-4d91151a6e13_ActionId">
    <vt:lpwstr>cf7ea99b-abee-4bc4-9c2e-fd274ea2cd5b</vt:lpwstr>
  </property>
  <property fmtid="{D5CDD505-2E9C-101B-9397-08002B2CF9AE}" pid="8" name="MSIP_Label_1299739c-ad3d-4908-806e-4d91151a6e13_ContentBits">
    <vt:lpwstr>0</vt:lpwstr>
  </property>
</Properties>
</file>